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310" r:id="rId2"/>
    <p:sldId id="259" r:id="rId3"/>
    <p:sldId id="336" r:id="rId4"/>
    <p:sldId id="338" r:id="rId5"/>
    <p:sldId id="337" r:id="rId6"/>
    <p:sldId id="339" r:id="rId7"/>
    <p:sldId id="340" r:id="rId8"/>
    <p:sldId id="341" r:id="rId9"/>
    <p:sldId id="342" r:id="rId10"/>
    <p:sldId id="314" r:id="rId11"/>
    <p:sldId id="315" r:id="rId12"/>
    <p:sldId id="326" r:id="rId13"/>
    <p:sldId id="316" r:id="rId14"/>
    <p:sldId id="313" r:id="rId15"/>
    <p:sldId id="323" r:id="rId16"/>
    <p:sldId id="324" r:id="rId17"/>
    <p:sldId id="317" r:id="rId18"/>
    <p:sldId id="318" r:id="rId19"/>
    <p:sldId id="325" r:id="rId20"/>
    <p:sldId id="327" r:id="rId21"/>
    <p:sldId id="344" r:id="rId22"/>
    <p:sldId id="319" r:id="rId23"/>
    <p:sldId id="320" r:id="rId24"/>
    <p:sldId id="334" r:id="rId25"/>
    <p:sldId id="333" r:id="rId26"/>
    <p:sldId id="321" r:id="rId27"/>
    <p:sldId id="328" r:id="rId28"/>
    <p:sldId id="306" r:id="rId29"/>
    <p:sldId id="307" r:id="rId30"/>
    <p:sldId id="283" r:id="rId31"/>
    <p:sldId id="305" r:id="rId32"/>
    <p:sldId id="329" r:id="rId33"/>
    <p:sldId id="331" r:id="rId34"/>
    <p:sldId id="330" r:id="rId35"/>
    <p:sldId id="32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B05"/>
    <a:srgbClr val="BEB9BD"/>
    <a:srgbClr val="4C6A68"/>
    <a:srgbClr val="E430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63" d="100"/>
          <a:sy n="63" d="100"/>
        </p:scale>
        <p:origin x="8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8421-2B47-3A3D-8990-DDADA40E84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AF064B-21C6-2F83-831F-46293C5FDD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D3A1D3-4B30-9D5D-8AA3-DE9E8AD2A387}"/>
              </a:ext>
            </a:extLst>
          </p:cNvPr>
          <p:cNvSpPr>
            <a:spLocks noGrp="1"/>
          </p:cNvSpPr>
          <p:nvPr>
            <p:ph type="dt" sz="half" idx="10"/>
          </p:nvPr>
        </p:nvSpPr>
        <p:spPr/>
        <p:txBody>
          <a:bodyPr/>
          <a:lstStyle/>
          <a:p>
            <a:fld id="{D6D0F569-AC90-44EB-9EF4-4E5C2F5D823C}" type="datetime1">
              <a:rPr lang="en-US" smtClean="0"/>
              <a:t>3/13/2025</a:t>
            </a:fld>
            <a:endParaRPr lang="en-US" dirty="0"/>
          </a:p>
        </p:txBody>
      </p:sp>
      <p:sp>
        <p:nvSpPr>
          <p:cNvPr id="5" name="Footer Placeholder 4">
            <a:extLst>
              <a:ext uri="{FF2B5EF4-FFF2-40B4-BE49-F238E27FC236}">
                <a16:creationId xmlns:a16="http://schemas.microsoft.com/office/drawing/2014/main" id="{AB605F19-54D0-B089-0742-37C784850714}"/>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50CFB8EB-4387-9F8D-C197-E030091C0B77}"/>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2903499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7945-CD2E-06D4-4805-C15B293314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D0C8B0-9CC7-769D-B269-A6917CD55B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AB290-46C6-92B9-978F-61AAE10125EE}"/>
              </a:ext>
            </a:extLst>
          </p:cNvPr>
          <p:cNvSpPr>
            <a:spLocks noGrp="1"/>
          </p:cNvSpPr>
          <p:nvPr>
            <p:ph type="dt" sz="half" idx="10"/>
          </p:nvPr>
        </p:nvSpPr>
        <p:spPr/>
        <p:txBody>
          <a:bodyPr/>
          <a:lstStyle/>
          <a:p>
            <a:fld id="{46BA7D41-E8B7-4A0B-B861-3EC4AE88917D}" type="datetime1">
              <a:rPr lang="en-US" smtClean="0"/>
              <a:t>3/13/2025</a:t>
            </a:fld>
            <a:endParaRPr lang="en-US" dirty="0"/>
          </a:p>
        </p:txBody>
      </p:sp>
      <p:sp>
        <p:nvSpPr>
          <p:cNvPr id="5" name="Footer Placeholder 4">
            <a:extLst>
              <a:ext uri="{FF2B5EF4-FFF2-40B4-BE49-F238E27FC236}">
                <a16:creationId xmlns:a16="http://schemas.microsoft.com/office/drawing/2014/main" id="{01FB0768-8361-4611-A72B-82C3BEE402EE}"/>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C75B4242-3C12-874F-E665-68B96C1EF127}"/>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753131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ABEC24-6679-954F-3307-9E5F4075E9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85CB17-1358-881A-DA8F-EA203515A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1E51B-5017-5EE7-751D-66E3C96B155B}"/>
              </a:ext>
            </a:extLst>
          </p:cNvPr>
          <p:cNvSpPr>
            <a:spLocks noGrp="1"/>
          </p:cNvSpPr>
          <p:nvPr>
            <p:ph type="dt" sz="half" idx="10"/>
          </p:nvPr>
        </p:nvSpPr>
        <p:spPr/>
        <p:txBody>
          <a:bodyPr/>
          <a:lstStyle/>
          <a:p>
            <a:fld id="{A7C34823-0B19-4B4E-A643-7A3B0A3D24D6}" type="datetime1">
              <a:rPr lang="en-US" smtClean="0"/>
              <a:t>3/13/2025</a:t>
            </a:fld>
            <a:endParaRPr lang="en-US" dirty="0"/>
          </a:p>
        </p:txBody>
      </p:sp>
      <p:sp>
        <p:nvSpPr>
          <p:cNvPr id="5" name="Footer Placeholder 4">
            <a:extLst>
              <a:ext uri="{FF2B5EF4-FFF2-40B4-BE49-F238E27FC236}">
                <a16:creationId xmlns:a16="http://schemas.microsoft.com/office/drawing/2014/main" id="{0A7A3FFB-FF72-8050-AF96-6F8B16B48CF2}"/>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9A0682AE-C473-2615-EA92-FDA4BB1A5C58}"/>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88135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8C803-97AF-6E0A-C305-610DA5D8DD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8E3B3D-04C1-BC27-1FF9-6DEF75A0C8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3B93B-D07A-076B-D81D-4F2E2AA31B0B}"/>
              </a:ext>
            </a:extLst>
          </p:cNvPr>
          <p:cNvSpPr>
            <a:spLocks noGrp="1"/>
          </p:cNvSpPr>
          <p:nvPr>
            <p:ph type="dt" sz="half" idx="10"/>
          </p:nvPr>
        </p:nvSpPr>
        <p:spPr/>
        <p:txBody>
          <a:bodyPr/>
          <a:lstStyle/>
          <a:p>
            <a:fld id="{8C2D79EF-17C8-45D8-9866-DAF5723FC604}" type="datetime1">
              <a:rPr lang="en-US" smtClean="0"/>
              <a:t>3/13/2025</a:t>
            </a:fld>
            <a:endParaRPr lang="en-US" dirty="0"/>
          </a:p>
        </p:txBody>
      </p:sp>
      <p:sp>
        <p:nvSpPr>
          <p:cNvPr id="5" name="Footer Placeholder 4">
            <a:extLst>
              <a:ext uri="{FF2B5EF4-FFF2-40B4-BE49-F238E27FC236}">
                <a16:creationId xmlns:a16="http://schemas.microsoft.com/office/drawing/2014/main" id="{69A1D353-2AD9-6E23-5143-DBEEF4B402F5}"/>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4FC2D004-C6DC-6B7B-8BD0-8BC2B8E0794B}"/>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2831095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CC12-1928-E993-B69B-08A487DD50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996EB1-01D3-54BA-554C-CCB8EAEBB0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4127B0-F813-0A13-0D83-93AE34171BF9}"/>
              </a:ext>
            </a:extLst>
          </p:cNvPr>
          <p:cNvSpPr>
            <a:spLocks noGrp="1"/>
          </p:cNvSpPr>
          <p:nvPr>
            <p:ph type="dt" sz="half" idx="10"/>
          </p:nvPr>
        </p:nvSpPr>
        <p:spPr/>
        <p:txBody>
          <a:bodyPr/>
          <a:lstStyle/>
          <a:p>
            <a:fld id="{DFFC2ADC-3680-4013-A757-E4663495DB98}" type="datetime1">
              <a:rPr lang="en-US" smtClean="0"/>
              <a:t>3/13/2025</a:t>
            </a:fld>
            <a:endParaRPr lang="en-US" dirty="0"/>
          </a:p>
        </p:txBody>
      </p:sp>
      <p:sp>
        <p:nvSpPr>
          <p:cNvPr id="5" name="Footer Placeholder 4">
            <a:extLst>
              <a:ext uri="{FF2B5EF4-FFF2-40B4-BE49-F238E27FC236}">
                <a16:creationId xmlns:a16="http://schemas.microsoft.com/office/drawing/2014/main" id="{932CE0E6-9451-9998-BB2A-8C3694A0524C}"/>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463244DF-279A-7839-693B-193EFC830B85}"/>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620251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3CDE-72B3-F78C-8FD8-8C47BEC3A5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322440-C3A0-143A-0E70-60208FC07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4F7160-B0D2-55FB-E4CD-FF6EA4FE10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E59122-7A4B-3062-B3E5-6CA560B02371}"/>
              </a:ext>
            </a:extLst>
          </p:cNvPr>
          <p:cNvSpPr>
            <a:spLocks noGrp="1"/>
          </p:cNvSpPr>
          <p:nvPr>
            <p:ph type="dt" sz="half" idx="10"/>
          </p:nvPr>
        </p:nvSpPr>
        <p:spPr/>
        <p:txBody>
          <a:bodyPr/>
          <a:lstStyle/>
          <a:p>
            <a:fld id="{4751BA94-5DCA-4F19-960F-0FB2BD5EE85A}" type="datetime1">
              <a:rPr lang="en-US" smtClean="0"/>
              <a:t>3/13/2025</a:t>
            </a:fld>
            <a:endParaRPr lang="en-US" dirty="0"/>
          </a:p>
        </p:txBody>
      </p:sp>
      <p:sp>
        <p:nvSpPr>
          <p:cNvPr id="6" name="Footer Placeholder 5">
            <a:extLst>
              <a:ext uri="{FF2B5EF4-FFF2-40B4-BE49-F238E27FC236}">
                <a16:creationId xmlns:a16="http://schemas.microsoft.com/office/drawing/2014/main" id="{A934C75B-39A9-754B-7F4B-981FA16FB4D3}"/>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290B5D04-5370-A53D-BEDB-6AC005F9AD71}"/>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803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64BD3-0316-B1DD-61E7-7F9D2414B9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DF49D2-E4B3-C6E7-CDD2-09E7B61353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9284D0-57D8-C0CD-1CF6-559D71F7D7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903933-C175-CCF1-E8B7-85BE7802C9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463F5A-4432-5163-53B0-6C19AAC734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62040C-E847-E77D-1EAE-4C8E899B8235}"/>
              </a:ext>
            </a:extLst>
          </p:cNvPr>
          <p:cNvSpPr>
            <a:spLocks noGrp="1"/>
          </p:cNvSpPr>
          <p:nvPr>
            <p:ph type="dt" sz="half" idx="10"/>
          </p:nvPr>
        </p:nvSpPr>
        <p:spPr/>
        <p:txBody>
          <a:bodyPr/>
          <a:lstStyle/>
          <a:p>
            <a:fld id="{01BED947-38D9-44AC-8B89-E79758333B77}" type="datetime1">
              <a:rPr lang="en-US" smtClean="0"/>
              <a:t>3/13/2025</a:t>
            </a:fld>
            <a:endParaRPr lang="en-US" dirty="0"/>
          </a:p>
        </p:txBody>
      </p:sp>
      <p:sp>
        <p:nvSpPr>
          <p:cNvPr id="8" name="Footer Placeholder 7">
            <a:extLst>
              <a:ext uri="{FF2B5EF4-FFF2-40B4-BE49-F238E27FC236}">
                <a16:creationId xmlns:a16="http://schemas.microsoft.com/office/drawing/2014/main" id="{5779B499-5896-A71F-D993-5EBCC57370FC}"/>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BB3F84CD-7FB7-7619-17A5-6402AC2EC9D3}"/>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198274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FAE2-12B2-2137-C5AF-6F1EEC8656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1C0D89-E7B6-6484-6FCD-C9B89A2A20A9}"/>
              </a:ext>
            </a:extLst>
          </p:cNvPr>
          <p:cNvSpPr>
            <a:spLocks noGrp="1"/>
          </p:cNvSpPr>
          <p:nvPr>
            <p:ph type="dt" sz="half" idx="10"/>
          </p:nvPr>
        </p:nvSpPr>
        <p:spPr/>
        <p:txBody>
          <a:bodyPr/>
          <a:lstStyle/>
          <a:p>
            <a:fld id="{3781E23F-BD3C-4F23-B116-2B758120C8AC}" type="datetime1">
              <a:rPr lang="en-US" smtClean="0"/>
              <a:t>3/13/2025</a:t>
            </a:fld>
            <a:endParaRPr lang="en-US" dirty="0"/>
          </a:p>
        </p:txBody>
      </p:sp>
      <p:sp>
        <p:nvSpPr>
          <p:cNvPr id="4" name="Footer Placeholder 3">
            <a:extLst>
              <a:ext uri="{FF2B5EF4-FFF2-40B4-BE49-F238E27FC236}">
                <a16:creationId xmlns:a16="http://schemas.microsoft.com/office/drawing/2014/main" id="{FBDA8894-9D60-FE80-94EA-9EA7E7616F7E}"/>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CDF02647-179C-146D-675F-62183929D8FA}"/>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908568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02A2F8-2960-11FD-647B-5CA4E04F266F}"/>
              </a:ext>
            </a:extLst>
          </p:cNvPr>
          <p:cNvSpPr>
            <a:spLocks noGrp="1"/>
          </p:cNvSpPr>
          <p:nvPr>
            <p:ph type="dt" sz="half" idx="10"/>
          </p:nvPr>
        </p:nvSpPr>
        <p:spPr/>
        <p:txBody>
          <a:bodyPr/>
          <a:lstStyle/>
          <a:p>
            <a:fld id="{473CFAA9-6D59-4D98-869E-ACBDB83B2CA4}" type="datetime1">
              <a:rPr lang="en-US" smtClean="0"/>
              <a:t>3/13/2025</a:t>
            </a:fld>
            <a:endParaRPr lang="en-US"/>
          </a:p>
        </p:txBody>
      </p:sp>
      <p:sp>
        <p:nvSpPr>
          <p:cNvPr id="3" name="Footer Placeholder 2">
            <a:extLst>
              <a:ext uri="{FF2B5EF4-FFF2-40B4-BE49-F238E27FC236}">
                <a16:creationId xmlns:a16="http://schemas.microsoft.com/office/drawing/2014/main" id="{7D07C25C-3C12-C18F-5E17-F79816A6E0EC}"/>
              </a:ext>
            </a:extLst>
          </p:cNvPr>
          <p:cNvSpPr>
            <a:spLocks noGrp="1"/>
          </p:cNvSpPr>
          <p:nvPr>
            <p:ph type="ftr" sz="quarter" idx="11"/>
          </p:nvPr>
        </p:nvSpPr>
        <p:spPr/>
        <p:txBody>
          <a:bodyPr/>
          <a:lstStyle/>
          <a:p>
            <a:r>
              <a:rPr lang="en-US"/>
              <a:t>Sample Footer Text</a:t>
            </a:r>
            <a:endParaRPr lang="en-US" dirty="0"/>
          </a:p>
        </p:txBody>
      </p:sp>
      <p:sp>
        <p:nvSpPr>
          <p:cNvPr id="4" name="Slide Number Placeholder 3">
            <a:extLst>
              <a:ext uri="{FF2B5EF4-FFF2-40B4-BE49-F238E27FC236}">
                <a16:creationId xmlns:a16="http://schemas.microsoft.com/office/drawing/2014/main" id="{3CD17129-3476-1E2C-1A80-F9637E4B1EA2}"/>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138279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84A7-BCFB-B332-343B-6D4D5AA88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C63D10-F32E-19EE-0BBC-8F29F0A0CE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B71833-7DC7-97D0-2B39-953C92D24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A71C70-739D-0C88-D75A-8F5301B3A445}"/>
              </a:ext>
            </a:extLst>
          </p:cNvPr>
          <p:cNvSpPr>
            <a:spLocks noGrp="1"/>
          </p:cNvSpPr>
          <p:nvPr>
            <p:ph type="dt" sz="half" idx="10"/>
          </p:nvPr>
        </p:nvSpPr>
        <p:spPr/>
        <p:txBody>
          <a:bodyPr/>
          <a:lstStyle/>
          <a:p>
            <a:fld id="{DC410804-27E3-430A-BB42-B831260DE39A}" type="datetime1">
              <a:rPr lang="en-US" smtClean="0"/>
              <a:t>3/13/2025</a:t>
            </a:fld>
            <a:endParaRPr lang="en-US" dirty="0"/>
          </a:p>
        </p:txBody>
      </p:sp>
      <p:sp>
        <p:nvSpPr>
          <p:cNvPr id="6" name="Footer Placeholder 5">
            <a:extLst>
              <a:ext uri="{FF2B5EF4-FFF2-40B4-BE49-F238E27FC236}">
                <a16:creationId xmlns:a16="http://schemas.microsoft.com/office/drawing/2014/main" id="{05D37CB2-090E-9590-40E8-6E20CBC8A276}"/>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50FDBDB7-617B-83BC-F65B-94D8CAB69949}"/>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799001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EF492-A418-0C88-3264-CE2FDBDF3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A5907F-E4F9-B5D9-3514-98927C9939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56EB74-F88F-DC9D-EFC5-9F17FFB46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55B8F-B907-044E-ED91-42DB197D25A3}"/>
              </a:ext>
            </a:extLst>
          </p:cNvPr>
          <p:cNvSpPr>
            <a:spLocks noGrp="1"/>
          </p:cNvSpPr>
          <p:nvPr>
            <p:ph type="dt" sz="half" idx="10"/>
          </p:nvPr>
        </p:nvSpPr>
        <p:spPr/>
        <p:txBody>
          <a:bodyPr/>
          <a:lstStyle/>
          <a:p>
            <a:fld id="{60E22DE3-3D1A-4D53-B9A6-6C7463B8C992}" type="datetime1">
              <a:rPr lang="en-US" smtClean="0"/>
              <a:t>3/13/2025</a:t>
            </a:fld>
            <a:endParaRPr lang="en-US" dirty="0"/>
          </a:p>
        </p:txBody>
      </p:sp>
      <p:sp>
        <p:nvSpPr>
          <p:cNvPr id="6" name="Footer Placeholder 5">
            <a:extLst>
              <a:ext uri="{FF2B5EF4-FFF2-40B4-BE49-F238E27FC236}">
                <a16:creationId xmlns:a16="http://schemas.microsoft.com/office/drawing/2014/main" id="{7F549F95-7E79-13FB-50B9-7F6E121711F3}"/>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F56C6E78-1FF2-65B8-80CA-547D5F0D0BC5}"/>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427440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AFBEFC-4A7C-3422-12D0-0E040DB6F7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25465A-6640-FBDD-9872-C22412281C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733DAD-6478-4D07-18FC-8780F6707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ECD8B30-1B71-45A1-8314-D59C86F581E1}" type="datetime1">
              <a:rPr lang="en-US" smtClean="0"/>
              <a:pPr/>
              <a:t>3/13/2025</a:t>
            </a:fld>
            <a:endParaRPr lang="en-US" b="1" dirty="0"/>
          </a:p>
        </p:txBody>
      </p:sp>
      <p:sp>
        <p:nvSpPr>
          <p:cNvPr id="5" name="Footer Placeholder 4">
            <a:extLst>
              <a:ext uri="{FF2B5EF4-FFF2-40B4-BE49-F238E27FC236}">
                <a16:creationId xmlns:a16="http://schemas.microsoft.com/office/drawing/2014/main" id="{57AF2721-FB25-8A7F-B658-E373E90E4C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Sample Footer Text</a:t>
            </a:r>
            <a:endParaRPr lang="en-US" b="1" dirty="0"/>
          </a:p>
        </p:txBody>
      </p:sp>
      <p:sp>
        <p:nvSpPr>
          <p:cNvPr id="6" name="Slide Number Placeholder 5">
            <a:extLst>
              <a:ext uri="{FF2B5EF4-FFF2-40B4-BE49-F238E27FC236}">
                <a16:creationId xmlns:a16="http://schemas.microsoft.com/office/drawing/2014/main" id="{7AD2D66F-C3F4-0358-1D01-C8DF2B5EA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210808921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25.png"/><Relationship Id="rId12"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image" Target="../media/image11.png"/><Relationship Id="rId10" Type="http://schemas.microsoft.com/office/2007/relationships/hdphoto" Target="../media/hdphoto5.wdp"/><Relationship Id="rId4" Type="http://schemas.openxmlformats.org/officeDocument/2006/relationships/image" Target="../media/image10.jpe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DACB72-21D1-20F0-4CF4-379FB2F7152D}"/>
              </a:ext>
            </a:extLst>
          </p:cNvPr>
          <p:cNvPicPr>
            <a:picLocks noChangeAspect="1"/>
          </p:cNvPicPr>
          <p:nvPr/>
        </p:nvPicPr>
        <p:blipFill>
          <a:blip r:embed="rId2"/>
          <a:stretch>
            <a:fillRect/>
          </a:stretch>
        </p:blipFill>
        <p:spPr>
          <a:xfrm>
            <a:off x="-4790" y="0"/>
            <a:ext cx="12201578" cy="6858000"/>
          </a:xfrm>
          <a:prstGeom prst="rect">
            <a:avLst/>
          </a:prstGeom>
        </p:spPr>
      </p:pic>
    </p:spTree>
    <p:extLst>
      <p:ext uri="{BB962C8B-B14F-4D97-AF65-F5344CB8AC3E}">
        <p14:creationId xmlns:p14="http://schemas.microsoft.com/office/powerpoint/2010/main" val="3333885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Пин на доске ⚶ᛃ Ɠҽɳʂԋιɳ Ɩɱραƈƚ | Милые рисунки, Эскизы персонажей, Рисунки">
            <a:extLst>
              <a:ext uri="{FF2B5EF4-FFF2-40B4-BE49-F238E27FC236}">
                <a16:creationId xmlns:a16="http://schemas.microsoft.com/office/drawing/2014/main" id="{702C9D7D-D2BC-3FDF-FE56-69450E514C5B}"/>
              </a:ext>
            </a:extLst>
          </p:cNvPr>
          <p:cNvPicPr>
            <a:picLocks noChangeAspect="1" noChangeArrowheads="1"/>
          </p:cNvPicPr>
          <p:nvPr/>
        </p:nvPicPr>
        <p:blipFill>
          <a:blip r:embed="rId2">
            <a:alphaModFix/>
            <a:biLevel thresh="25000"/>
            <a:extLst>
              <a:ext uri="{BEBA8EAE-BF5A-486C-A8C5-ECC9F3942E4B}">
                <a14:imgProps xmlns:a14="http://schemas.microsoft.com/office/drawing/2010/main">
                  <a14:imgLayer r:embed="rId3">
                    <a14:imgEffect>
                      <a14:artisticCrisscrossEtching/>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l="9535" r="15610" b="-1"/>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in by Nat on Genshin Impact | Character design, Character design ...">
            <a:extLst>
              <a:ext uri="{FF2B5EF4-FFF2-40B4-BE49-F238E27FC236}">
                <a16:creationId xmlns:a16="http://schemas.microsoft.com/office/drawing/2014/main" id="{D9994F3C-182D-74B6-2910-10C4E026D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3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F92BCAC-10D7-3F27-64AE-90D373E64B77}"/>
              </a:ext>
            </a:extLst>
          </p:cNvPr>
          <p:cNvPicPr>
            <a:picLocks noChangeAspect="1"/>
          </p:cNvPicPr>
          <p:nvPr/>
        </p:nvPicPr>
        <p:blipFill>
          <a:blip r:embed="rId5"/>
          <a:stretch>
            <a:fillRect/>
          </a:stretch>
        </p:blipFill>
        <p:spPr>
          <a:xfrm>
            <a:off x="21117" y="14636"/>
            <a:ext cx="5719283" cy="6838274"/>
          </a:xfrm>
          <a:prstGeom prst="rect">
            <a:avLst/>
          </a:prstGeom>
        </p:spPr>
      </p:pic>
      <p:sp>
        <p:nvSpPr>
          <p:cNvPr id="6" name="TextBox 5">
            <a:extLst>
              <a:ext uri="{FF2B5EF4-FFF2-40B4-BE49-F238E27FC236}">
                <a16:creationId xmlns:a16="http://schemas.microsoft.com/office/drawing/2014/main" id="{38CE69AB-18ED-ADF2-4B8B-B95327113389}"/>
              </a:ext>
            </a:extLst>
          </p:cNvPr>
          <p:cNvSpPr txBox="1"/>
          <p:nvPr/>
        </p:nvSpPr>
        <p:spPr>
          <a:xfrm>
            <a:off x="878840" y="1270000"/>
            <a:ext cx="4619621" cy="5258404"/>
          </a:xfrm>
          <a:prstGeom prst="rect">
            <a:avLst/>
          </a:prstGeom>
        </p:spPr>
        <p:txBody>
          <a:bodyPr vert="horz" lIns="91440" tIns="45720" rIns="91440" bIns="45720" rtlCol="0">
            <a:normAutofit/>
          </a:bodyPr>
          <a:lstStyle/>
          <a:p>
            <a:pPr algn="ctr">
              <a:lnSpc>
                <a:spcPct val="90000"/>
              </a:lnSpc>
              <a:spcAft>
                <a:spcPts val="600"/>
              </a:spcAft>
            </a:pPr>
            <a:r>
              <a:rPr lang="en-US" sz="2000" b="0" i="0" dirty="0">
                <a:solidFill>
                  <a:srgbClr val="000000"/>
                </a:solidFill>
                <a:effectLst/>
                <a:latin typeface="helvetica-w01-light"/>
              </a:rPr>
              <a:t>Artists creating concept art for character design have to carefully consider every aspect of the design. This could include:</a:t>
            </a:r>
          </a:p>
          <a:p>
            <a:pPr indent="-228600">
              <a:lnSpc>
                <a:spcPct val="90000"/>
              </a:lnSpc>
              <a:spcAft>
                <a:spcPts val="600"/>
              </a:spcAft>
              <a:buFont typeface="Arial" panose="020B0604020202020204" pitchFamily="34" charset="0"/>
              <a:buChar char="•"/>
            </a:pPr>
            <a:endParaRPr lang="en-US" sz="2000" dirty="0">
              <a:solidFill>
                <a:srgbClr val="000000"/>
              </a:solidFill>
              <a:latin typeface="helvetica-w01-light"/>
            </a:endParaRPr>
          </a:p>
          <a:p>
            <a:pPr>
              <a:lnSpc>
                <a:spcPct val="90000"/>
              </a:lnSpc>
              <a:spcAft>
                <a:spcPts val="600"/>
              </a:spcAft>
            </a:pPr>
            <a:r>
              <a:rPr lang="en-US" sz="2000" b="1" i="0" dirty="0">
                <a:solidFill>
                  <a:srgbClr val="000000"/>
                </a:solidFill>
                <a:effectLst/>
                <a:latin typeface="helvetica-w01-light"/>
              </a:rPr>
              <a:t>Cultural/Regional Influences</a:t>
            </a:r>
          </a:p>
        </p:txBody>
      </p:sp>
      <p:pic>
        <p:nvPicPr>
          <p:cNvPr id="8" name="Picture 7">
            <a:extLst>
              <a:ext uri="{FF2B5EF4-FFF2-40B4-BE49-F238E27FC236}">
                <a16:creationId xmlns:a16="http://schemas.microsoft.com/office/drawing/2014/main" id="{F0E611E3-31D2-D3DB-102F-E1F2021E4CF8}"/>
              </a:ext>
            </a:extLst>
          </p:cNvPr>
          <p:cNvPicPr>
            <a:picLocks noChangeAspect="1"/>
          </p:cNvPicPr>
          <p:nvPr/>
        </p:nvPicPr>
        <p:blipFill>
          <a:blip r:embed="rId6"/>
          <a:stretch>
            <a:fillRect/>
          </a:stretch>
        </p:blipFill>
        <p:spPr>
          <a:xfrm>
            <a:off x="578731" y="319580"/>
            <a:ext cx="5515745" cy="943107"/>
          </a:xfrm>
          <a:prstGeom prst="rect">
            <a:avLst/>
          </a:prstGeom>
        </p:spPr>
      </p:pic>
    </p:spTree>
    <p:extLst>
      <p:ext uri="{BB962C8B-B14F-4D97-AF65-F5344CB8AC3E}">
        <p14:creationId xmlns:p14="http://schemas.microsoft.com/office/powerpoint/2010/main" val="4292838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Пин на доске ⚶ᛃ Ɠҽɳʂԋιɳ Ɩɱραƈƚ | Милые рисунки, Эскизы персонажей, Рисунки">
            <a:extLst>
              <a:ext uri="{FF2B5EF4-FFF2-40B4-BE49-F238E27FC236}">
                <a16:creationId xmlns:a16="http://schemas.microsoft.com/office/drawing/2014/main" id="{702C9D7D-D2BC-3FDF-FE56-69450E514C5B}"/>
              </a:ext>
            </a:extLst>
          </p:cNvPr>
          <p:cNvPicPr>
            <a:picLocks noChangeAspect="1" noChangeArrowheads="1"/>
          </p:cNvPicPr>
          <p:nvPr/>
        </p:nvPicPr>
        <p:blipFill>
          <a:blip r:embed="rId2">
            <a:alphaModFix/>
            <a:biLevel thresh="25000"/>
            <a:extLst>
              <a:ext uri="{BEBA8EAE-BF5A-486C-A8C5-ECC9F3942E4B}">
                <a14:imgProps xmlns:a14="http://schemas.microsoft.com/office/drawing/2010/main">
                  <a14:imgLayer r:embed="rId3">
                    <a14:imgEffect>
                      <a14:artisticCrisscrossEtching/>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l="9535" r="15610" b="-1"/>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in by Nat on Genshin Impact | Character design, Character design ...">
            <a:extLst>
              <a:ext uri="{FF2B5EF4-FFF2-40B4-BE49-F238E27FC236}">
                <a16:creationId xmlns:a16="http://schemas.microsoft.com/office/drawing/2014/main" id="{D9994F3C-182D-74B6-2910-10C4E026D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3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F92BCAC-10D7-3F27-64AE-90D373E64B77}"/>
              </a:ext>
            </a:extLst>
          </p:cNvPr>
          <p:cNvPicPr>
            <a:picLocks noChangeAspect="1"/>
          </p:cNvPicPr>
          <p:nvPr/>
        </p:nvPicPr>
        <p:blipFill>
          <a:blip r:embed="rId5"/>
          <a:stretch>
            <a:fillRect/>
          </a:stretch>
        </p:blipFill>
        <p:spPr>
          <a:xfrm>
            <a:off x="21117" y="14636"/>
            <a:ext cx="5719283" cy="6838274"/>
          </a:xfrm>
          <a:prstGeom prst="rect">
            <a:avLst/>
          </a:prstGeom>
        </p:spPr>
      </p:pic>
      <p:sp>
        <p:nvSpPr>
          <p:cNvPr id="6" name="TextBox 5">
            <a:extLst>
              <a:ext uri="{FF2B5EF4-FFF2-40B4-BE49-F238E27FC236}">
                <a16:creationId xmlns:a16="http://schemas.microsoft.com/office/drawing/2014/main" id="{38CE69AB-18ED-ADF2-4B8B-B95327113389}"/>
              </a:ext>
            </a:extLst>
          </p:cNvPr>
          <p:cNvSpPr txBox="1"/>
          <p:nvPr/>
        </p:nvSpPr>
        <p:spPr>
          <a:xfrm>
            <a:off x="878840" y="1270000"/>
            <a:ext cx="4619621" cy="5258404"/>
          </a:xfrm>
          <a:prstGeom prst="rect">
            <a:avLst/>
          </a:prstGeom>
        </p:spPr>
        <p:txBody>
          <a:bodyPr vert="horz" lIns="91440" tIns="45720" rIns="91440" bIns="45720" rtlCol="0">
            <a:normAutofit/>
          </a:bodyPr>
          <a:lstStyle/>
          <a:p>
            <a:pPr algn="ctr">
              <a:lnSpc>
                <a:spcPct val="90000"/>
              </a:lnSpc>
              <a:spcAft>
                <a:spcPts val="600"/>
              </a:spcAft>
            </a:pPr>
            <a:r>
              <a:rPr lang="en-US" sz="2000" b="0" i="0" dirty="0">
                <a:solidFill>
                  <a:srgbClr val="000000"/>
                </a:solidFill>
                <a:effectLst/>
                <a:latin typeface="helvetica-w01-light"/>
              </a:rPr>
              <a:t>Artists creating concept art for character design have to carefully consider every aspect of the design. This could include:</a:t>
            </a:r>
          </a:p>
          <a:p>
            <a:pPr indent="-228600">
              <a:lnSpc>
                <a:spcPct val="90000"/>
              </a:lnSpc>
              <a:spcAft>
                <a:spcPts val="600"/>
              </a:spcAft>
              <a:buFont typeface="Arial" panose="020B0604020202020204" pitchFamily="34" charset="0"/>
              <a:buChar char="•"/>
            </a:pPr>
            <a:endParaRPr lang="en-US" sz="2000" dirty="0">
              <a:solidFill>
                <a:srgbClr val="000000"/>
              </a:solidFill>
              <a:latin typeface="helvetica-w01-light"/>
            </a:endParaRPr>
          </a:p>
          <a:p>
            <a:pPr>
              <a:lnSpc>
                <a:spcPct val="90000"/>
              </a:lnSpc>
              <a:spcAft>
                <a:spcPts val="600"/>
              </a:spcAft>
            </a:pPr>
            <a:r>
              <a:rPr lang="en-US" sz="2000" b="1" i="0" dirty="0">
                <a:solidFill>
                  <a:srgbClr val="000000"/>
                </a:solidFill>
                <a:effectLst/>
                <a:latin typeface="helvetica-w01-light"/>
              </a:rPr>
              <a:t>Cultural/Regional Influences</a:t>
            </a:r>
          </a:p>
          <a:p>
            <a:pPr>
              <a:lnSpc>
                <a:spcPct val="90000"/>
              </a:lnSpc>
              <a:spcAft>
                <a:spcPts val="600"/>
              </a:spcAft>
            </a:pPr>
            <a:r>
              <a:rPr lang="en-US" sz="2000" b="0" i="0" dirty="0">
                <a:solidFill>
                  <a:srgbClr val="000000"/>
                </a:solidFill>
                <a:effectLst/>
                <a:latin typeface="helvetica-w01-light"/>
              </a:rPr>
              <a:t>Where is the character from? </a:t>
            </a:r>
          </a:p>
          <a:p>
            <a:pPr>
              <a:lnSpc>
                <a:spcPct val="90000"/>
              </a:lnSpc>
              <a:spcAft>
                <a:spcPts val="600"/>
              </a:spcAft>
            </a:pPr>
            <a:r>
              <a:rPr lang="en-US" sz="2000" b="0" i="0" dirty="0">
                <a:solidFill>
                  <a:srgbClr val="000000"/>
                </a:solidFill>
                <a:effectLst/>
                <a:latin typeface="helvetica-w01-light"/>
              </a:rPr>
              <a:t>What kind of traditional clothing comes from this location? </a:t>
            </a:r>
          </a:p>
          <a:p>
            <a:pPr>
              <a:lnSpc>
                <a:spcPct val="90000"/>
              </a:lnSpc>
              <a:spcAft>
                <a:spcPts val="600"/>
              </a:spcAft>
            </a:pPr>
            <a:r>
              <a:rPr lang="en-US" sz="2000" b="0" i="0" dirty="0">
                <a:solidFill>
                  <a:srgbClr val="000000"/>
                </a:solidFill>
                <a:effectLst/>
                <a:latin typeface="helvetica-w01-light"/>
              </a:rPr>
              <a:t>What is the weather like?</a:t>
            </a:r>
          </a:p>
          <a:p>
            <a:pPr>
              <a:lnSpc>
                <a:spcPct val="90000"/>
              </a:lnSpc>
              <a:spcAft>
                <a:spcPts val="600"/>
              </a:spcAft>
            </a:pPr>
            <a:r>
              <a:rPr lang="en-US" sz="2000" dirty="0">
                <a:solidFill>
                  <a:srgbClr val="000000"/>
                </a:solidFill>
                <a:latin typeface="helvetica-w01-light"/>
              </a:rPr>
              <a:t>What accessories might they carry?</a:t>
            </a:r>
          </a:p>
          <a:p>
            <a:pPr>
              <a:lnSpc>
                <a:spcPct val="90000"/>
              </a:lnSpc>
              <a:spcAft>
                <a:spcPts val="600"/>
              </a:spcAft>
            </a:pPr>
            <a:r>
              <a:rPr lang="en-US" sz="2000" b="0" i="0" dirty="0">
                <a:solidFill>
                  <a:srgbClr val="000000"/>
                </a:solidFill>
                <a:effectLst/>
                <a:latin typeface="helvetica-w01-light"/>
              </a:rPr>
              <a:t>Are there symbols or patterns that fit the aesthetic of the region?</a:t>
            </a:r>
          </a:p>
          <a:p>
            <a:pPr>
              <a:lnSpc>
                <a:spcPct val="90000"/>
              </a:lnSpc>
              <a:spcAft>
                <a:spcPts val="600"/>
              </a:spcAft>
            </a:pPr>
            <a:endParaRPr lang="en-US" sz="2000" b="0" i="0" dirty="0">
              <a:solidFill>
                <a:srgbClr val="000000"/>
              </a:solidFill>
              <a:effectLst/>
              <a:latin typeface="helvetica-w01-light"/>
            </a:endParaRPr>
          </a:p>
          <a:p>
            <a:pPr>
              <a:lnSpc>
                <a:spcPct val="90000"/>
              </a:lnSpc>
              <a:spcAft>
                <a:spcPts val="600"/>
              </a:spcAft>
            </a:pPr>
            <a:endParaRPr lang="en-US" sz="2000" b="1" i="0" dirty="0">
              <a:solidFill>
                <a:srgbClr val="000000"/>
              </a:solidFill>
              <a:effectLst/>
              <a:latin typeface="helvetica-w01-light"/>
            </a:endParaRPr>
          </a:p>
          <a:p>
            <a:pPr>
              <a:lnSpc>
                <a:spcPct val="90000"/>
              </a:lnSpc>
              <a:spcAft>
                <a:spcPts val="600"/>
              </a:spcAft>
            </a:pPr>
            <a:endParaRPr lang="en-US" sz="2000" b="1" i="0" dirty="0">
              <a:solidFill>
                <a:srgbClr val="000000"/>
              </a:solidFill>
              <a:effectLst/>
              <a:latin typeface="helvetica-w01-light"/>
            </a:endParaRPr>
          </a:p>
        </p:txBody>
      </p:sp>
      <p:pic>
        <p:nvPicPr>
          <p:cNvPr id="8" name="Picture 7">
            <a:extLst>
              <a:ext uri="{FF2B5EF4-FFF2-40B4-BE49-F238E27FC236}">
                <a16:creationId xmlns:a16="http://schemas.microsoft.com/office/drawing/2014/main" id="{F0E611E3-31D2-D3DB-102F-E1F2021E4CF8}"/>
              </a:ext>
            </a:extLst>
          </p:cNvPr>
          <p:cNvPicPr>
            <a:picLocks noChangeAspect="1"/>
          </p:cNvPicPr>
          <p:nvPr/>
        </p:nvPicPr>
        <p:blipFill>
          <a:blip r:embed="rId6"/>
          <a:stretch>
            <a:fillRect/>
          </a:stretch>
        </p:blipFill>
        <p:spPr>
          <a:xfrm>
            <a:off x="578731" y="319580"/>
            <a:ext cx="5515745" cy="943107"/>
          </a:xfrm>
          <a:prstGeom prst="rect">
            <a:avLst/>
          </a:prstGeom>
        </p:spPr>
      </p:pic>
    </p:spTree>
    <p:extLst>
      <p:ext uri="{BB962C8B-B14F-4D97-AF65-F5344CB8AC3E}">
        <p14:creationId xmlns:p14="http://schemas.microsoft.com/office/powerpoint/2010/main" val="1448452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4" name="Rectangle 10253">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CDN media">
            <a:extLst>
              <a:ext uri="{FF2B5EF4-FFF2-40B4-BE49-F238E27FC236}">
                <a16:creationId xmlns:a16="http://schemas.microsoft.com/office/drawing/2014/main" id="{D84C267B-A05C-111C-FE70-40A5D7B5D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1" r="-1" b="-1"/>
          <a:stretch/>
        </p:blipFill>
        <p:spPr bwMode="auto">
          <a:xfrm>
            <a:off x="20" y="638177"/>
            <a:ext cx="3017500" cy="558164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18DB6A12-42AA-7155-EA78-968053249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388" b="-1"/>
          <a:stretch/>
        </p:blipFill>
        <p:spPr bwMode="auto">
          <a:xfrm>
            <a:off x="3171272" y="638179"/>
            <a:ext cx="5849456" cy="558164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You can see Pneuma Furina on her splash art : r/Genshin_Impact">
            <a:extLst>
              <a:ext uri="{FF2B5EF4-FFF2-40B4-BE49-F238E27FC236}">
                <a16:creationId xmlns:a16="http://schemas.microsoft.com/office/drawing/2014/main" id="{70EA65D3-5E57-D12A-BBE9-174E922B8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75" r="6811" b="-1"/>
          <a:stretch/>
        </p:blipFill>
        <p:spPr bwMode="auto">
          <a:xfrm>
            <a:off x="9174480" y="638178"/>
            <a:ext cx="3017520" cy="5581644"/>
          </a:xfrm>
          <a:prstGeom prst="rect">
            <a:avLst/>
          </a:prstGeom>
          <a:noFill/>
          <a:extLst>
            <a:ext uri="{909E8E84-426E-40DD-AFC4-6F175D3DCCD1}">
              <a14:hiddenFill xmlns:a14="http://schemas.microsoft.com/office/drawing/2010/main">
                <a:solidFill>
                  <a:srgbClr val="FFFFFF"/>
                </a:solidFill>
              </a14:hiddenFill>
            </a:ext>
          </a:extLst>
        </p:spPr>
      </p:pic>
      <p:sp>
        <p:nvSpPr>
          <p:cNvPr id="10253" name="Rectangle 10252">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170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Пин на доске ⚶ᛃ Ɠҽɳʂԋιɳ Ɩɱραƈƚ | Милые рисунки, Эскизы персонажей, Рисунки">
            <a:extLst>
              <a:ext uri="{FF2B5EF4-FFF2-40B4-BE49-F238E27FC236}">
                <a16:creationId xmlns:a16="http://schemas.microsoft.com/office/drawing/2014/main" id="{702C9D7D-D2BC-3FDF-FE56-69450E514C5B}"/>
              </a:ext>
            </a:extLst>
          </p:cNvPr>
          <p:cNvPicPr>
            <a:picLocks noChangeAspect="1" noChangeArrowheads="1"/>
          </p:cNvPicPr>
          <p:nvPr/>
        </p:nvPicPr>
        <p:blipFill>
          <a:blip r:embed="rId2">
            <a:alphaModFix/>
            <a:biLevel thresh="25000"/>
            <a:extLst>
              <a:ext uri="{BEBA8EAE-BF5A-486C-A8C5-ECC9F3942E4B}">
                <a14:imgProps xmlns:a14="http://schemas.microsoft.com/office/drawing/2010/main">
                  <a14:imgLayer r:embed="rId3">
                    <a14:imgEffect>
                      <a14:artisticCrisscrossEtching/>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l="9535" r="15610" b="-1"/>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in by Nat on Genshin Impact | Character design, Character design ...">
            <a:extLst>
              <a:ext uri="{FF2B5EF4-FFF2-40B4-BE49-F238E27FC236}">
                <a16:creationId xmlns:a16="http://schemas.microsoft.com/office/drawing/2014/main" id="{D9994F3C-182D-74B6-2910-10C4E026D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3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F92BCAC-10D7-3F27-64AE-90D373E64B77}"/>
              </a:ext>
            </a:extLst>
          </p:cNvPr>
          <p:cNvPicPr>
            <a:picLocks noChangeAspect="1"/>
          </p:cNvPicPr>
          <p:nvPr/>
        </p:nvPicPr>
        <p:blipFill>
          <a:blip r:embed="rId5"/>
          <a:stretch>
            <a:fillRect/>
          </a:stretch>
        </p:blipFill>
        <p:spPr>
          <a:xfrm>
            <a:off x="21117" y="14636"/>
            <a:ext cx="5719283" cy="6838274"/>
          </a:xfrm>
          <a:prstGeom prst="rect">
            <a:avLst/>
          </a:prstGeom>
        </p:spPr>
      </p:pic>
      <p:sp>
        <p:nvSpPr>
          <p:cNvPr id="6" name="TextBox 5">
            <a:extLst>
              <a:ext uri="{FF2B5EF4-FFF2-40B4-BE49-F238E27FC236}">
                <a16:creationId xmlns:a16="http://schemas.microsoft.com/office/drawing/2014/main" id="{38CE69AB-18ED-ADF2-4B8B-B95327113389}"/>
              </a:ext>
            </a:extLst>
          </p:cNvPr>
          <p:cNvSpPr txBox="1"/>
          <p:nvPr/>
        </p:nvSpPr>
        <p:spPr>
          <a:xfrm>
            <a:off x="878840" y="1270000"/>
            <a:ext cx="4619621" cy="5258404"/>
          </a:xfrm>
          <a:prstGeom prst="rect">
            <a:avLst/>
          </a:prstGeom>
        </p:spPr>
        <p:txBody>
          <a:bodyPr vert="horz" lIns="91440" tIns="45720" rIns="91440" bIns="45720" rtlCol="0">
            <a:normAutofit/>
          </a:bodyPr>
          <a:lstStyle/>
          <a:p>
            <a:pPr algn="ctr">
              <a:lnSpc>
                <a:spcPct val="90000"/>
              </a:lnSpc>
              <a:spcAft>
                <a:spcPts val="600"/>
              </a:spcAft>
            </a:pPr>
            <a:r>
              <a:rPr lang="en-US" sz="2000" b="0" i="0" dirty="0">
                <a:solidFill>
                  <a:srgbClr val="000000"/>
                </a:solidFill>
                <a:effectLst/>
                <a:latin typeface="helvetica-w01-light"/>
              </a:rPr>
              <a:t>Artists creating concept art for character design have to carefully consider every aspect of the design. This could include:</a:t>
            </a:r>
          </a:p>
          <a:p>
            <a:pPr indent="-228600">
              <a:lnSpc>
                <a:spcPct val="90000"/>
              </a:lnSpc>
              <a:spcAft>
                <a:spcPts val="600"/>
              </a:spcAft>
              <a:buFont typeface="Arial" panose="020B0604020202020204" pitchFamily="34" charset="0"/>
              <a:buChar char="•"/>
            </a:pPr>
            <a:endParaRPr lang="en-US" sz="2000" dirty="0">
              <a:solidFill>
                <a:srgbClr val="000000"/>
              </a:solidFill>
              <a:latin typeface="helvetica-w01-light"/>
            </a:endParaRPr>
          </a:p>
          <a:p>
            <a:pPr>
              <a:lnSpc>
                <a:spcPct val="90000"/>
              </a:lnSpc>
              <a:spcAft>
                <a:spcPts val="600"/>
              </a:spcAft>
            </a:pPr>
            <a:r>
              <a:rPr lang="en-US" sz="2000" b="1" i="0" dirty="0">
                <a:solidFill>
                  <a:srgbClr val="000000"/>
                </a:solidFill>
                <a:effectLst/>
                <a:latin typeface="helvetica-w01-light"/>
              </a:rPr>
              <a:t>Cultural/Regional Influences</a:t>
            </a:r>
          </a:p>
          <a:p>
            <a:pPr>
              <a:lnSpc>
                <a:spcPct val="90000"/>
              </a:lnSpc>
              <a:spcAft>
                <a:spcPts val="600"/>
              </a:spcAft>
            </a:pPr>
            <a:r>
              <a:rPr lang="en-US" sz="2000" b="1" dirty="0">
                <a:solidFill>
                  <a:srgbClr val="000000"/>
                </a:solidFill>
                <a:effectLst/>
              </a:rPr>
              <a:t>Skills/Combat/Powers</a:t>
            </a:r>
            <a:endParaRPr lang="en-US" sz="2000" b="1" i="0" dirty="0">
              <a:solidFill>
                <a:srgbClr val="000000"/>
              </a:solidFill>
              <a:effectLst/>
              <a:latin typeface="helvetica-w01-light"/>
            </a:endParaRPr>
          </a:p>
          <a:p>
            <a:pPr>
              <a:lnSpc>
                <a:spcPct val="90000"/>
              </a:lnSpc>
              <a:spcAft>
                <a:spcPts val="600"/>
              </a:spcAft>
            </a:pPr>
            <a:endParaRPr lang="en-US" sz="2000" b="1" i="0" dirty="0">
              <a:solidFill>
                <a:srgbClr val="000000"/>
              </a:solidFill>
              <a:effectLst/>
              <a:latin typeface="helvetica-w01-light"/>
            </a:endParaRPr>
          </a:p>
        </p:txBody>
      </p:sp>
      <p:pic>
        <p:nvPicPr>
          <p:cNvPr id="8" name="Picture 7">
            <a:extLst>
              <a:ext uri="{FF2B5EF4-FFF2-40B4-BE49-F238E27FC236}">
                <a16:creationId xmlns:a16="http://schemas.microsoft.com/office/drawing/2014/main" id="{F0E611E3-31D2-D3DB-102F-E1F2021E4CF8}"/>
              </a:ext>
            </a:extLst>
          </p:cNvPr>
          <p:cNvPicPr>
            <a:picLocks noChangeAspect="1"/>
          </p:cNvPicPr>
          <p:nvPr/>
        </p:nvPicPr>
        <p:blipFill>
          <a:blip r:embed="rId6"/>
          <a:stretch>
            <a:fillRect/>
          </a:stretch>
        </p:blipFill>
        <p:spPr>
          <a:xfrm>
            <a:off x="578731" y="319580"/>
            <a:ext cx="5515745" cy="943107"/>
          </a:xfrm>
          <a:prstGeom prst="rect">
            <a:avLst/>
          </a:prstGeom>
        </p:spPr>
      </p:pic>
    </p:spTree>
    <p:extLst>
      <p:ext uri="{BB962C8B-B14F-4D97-AF65-F5344CB8AC3E}">
        <p14:creationId xmlns:p14="http://schemas.microsoft.com/office/powerpoint/2010/main" val="3206982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Пин на доске ⚶ᛃ Ɠҽɳʂԋιɳ Ɩɱραƈƚ | Милые рисунки, Эскизы персонажей, Рисунки">
            <a:extLst>
              <a:ext uri="{FF2B5EF4-FFF2-40B4-BE49-F238E27FC236}">
                <a16:creationId xmlns:a16="http://schemas.microsoft.com/office/drawing/2014/main" id="{702C9D7D-D2BC-3FDF-FE56-69450E514C5B}"/>
              </a:ext>
            </a:extLst>
          </p:cNvPr>
          <p:cNvPicPr>
            <a:picLocks noChangeAspect="1" noChangeArrowheads="1"/>
          </p:cNvPicPr>
          <p:nvPr/>
        </p:nvPicPr>
        <p:blipFill>
          <a:blip r:embed="rId2">
            <a:alphaModFix/>
            <a:biLevel thresh="25000"/>
            <a:extLst>
              <a:ext uri="{BEBA8EAE-BF5A-486C-A8C5-ECC9F3942E4B}">
                <a14:imgProps xmlns:a14="http://schemas.microsoft.com/office/drawing/2010/main">
                  <a14:imgLayer r:embed="rId3">
                    <a14:imgEffect>
                      <a14:artisticCrisscrossEtching/>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l="9535" r="15610" b="-1"/>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in by Nat on Genshin Impact | Character design, Character design ...">
            <a:extLst>
              <a:ext uri="{FF2B5EF4-FFF2-40B4-BE49-F238E27FC236}">
                <a16:creationId xmlns:a16="http://schemas.microsoft.com/office/drawing/2014/main" id="{D9994F3C-182D-74B6-2910-10C4E026D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3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F92BCAC-10D7-3F27-64AE-90D373E64B77}"/>
              </a:ext>
            </a:extLst>
          </p:cNvPr>
          <p:cNvPicPr>
            <a:picLocks noChangeAspect="1"/>
          </p:cNvPicPr>
          <p:nvPr/>
        </p:nvPicPr>
        <p:blipFill>
          <a:blip r:embed="rId5"/>
          <a:stretch>
            <a:fillRect/>
          </a:stretch>
        </p:blipFill>
        <p:spPr>
          <a:xfrm>
            <a:off x="21117" y="14636"/>
            <a:ext cx="5719283" cy="6838274"/>
          </a:xfrm>
          <a:prstGeom prst="rect">
            <a:avLst/>
          </a:prstGeom>
        </p:spPr>
      </p:pic>
      <p:sp>
        <p:nvSpPr>
          <p:cNvPr id="6" name="TextBox 5">
            <a:extLst>
              <a:ext uri="{FF2B5EF4-FFF2-40B4-BE49-F238E27FC236}">
                <a16:creationId xmlns:a16="http://schemas.microsoft.com/office/drawing/2014/main" id="{38CE69AB-18ED-ADF2-4B8B-B95327113389}"/>
              </a:ext>
            </a:extLst>
          </p:cNvPr>
          <p:cNvSpPr txBox="1"/>
          <p:nvPr/>
        </p:nvSpPr>
        <p:spPr>
          <a:xfrm>
            <a:off x="878840" y="1270000"/>
            <a:ext cx="4619621" cy="5258404"/>
          </a:xfrm>
          <a:prstGeom prst="rect">
            <a:avLst/>
          </a:prstGeom>
        </p:spPr>
        <p:txBody>
          <a:bodyPr vert="horz" lIns="91440" tIns="45720" rIns="91440" bIns="45720" rtlCol="0">
            <a:normAutofit/>
          </a:bodyPr>
          <a:lstStyle/>
          <a:p>
            <a:pPr algn="ctr">
              <a:lnSpc>
                <a:spcPct val="90000"/>
              </a:lnSpc>
              <a:spcAft>
                <a:spcPts val="600"/>
              </a:spcAft>
            </a:pPr>
            <a:r>
              <a:rPr lang="en-US" sz="2000" b="0" i="0" dirty="0">
                <a:solidFill>
                  <a:srgbClr val="000000"/>
                </a:solidFill>
                <a:effectLst/>
                <a:latin typeface="helvetica-w01-light"/>
              </a:rPr>
              <a:t>Artists creating concept art for character design have to carefully consider every aspect of the design. This could include:</a:t>
            </a:r>
          </a:p>
          <a:p>
            <a:pPr indent="-228600">
              <a:lnSpc>
                <a:spcPct val="90000"/>
              </a:lnSpc>
              <a:spcAft>
                <a:spcPts val="600"/>
              </a:spcAft>
              <a:buFont typeface="Arial" panose="020B0604020202020204" pitchFamily="34" charset="0"/>
              <a:buChar char="•"/>
            </a:pPr>
            <a:endParaRPr lang="en-US" sz="2000" dirty="0">
              <a:solidFill>
                <a:srgbClr val="000000"/>
              </a:solidFill>
              <a:latin typeface="helvetica-w01-light"/>
            </a:endParaRPr>
          </a:p>
          <a:p>
            <a:pPr>
              <a:lnSpc>
                <a:spcPct val="90000"/>
              </a:lnSpc>
              <a:spcAft>
                <a:spcPts val="600"/>
              </a:spcAft>
            </a:pPr>
            <a:r>
              <a:rPr lang="en-US" sz="2000" b="1" i="0" dirty="0">
                <a:solidFill>
                  <a:srgbClr val="000000"/>
                </a:solidFill>
                <a:effectLst/>
                <a:latin typeface="helvetica-w01-light"/>
              </a:rPr>
              <a:t>Cultural/Regional Influences</a:t>
            </a:r>
          </a:p>
          <a:p>
            <a:pPr>
              <a:lnSpc>
                <a:spcPct val="90000"/>
              </a:lnSpc>
              <a:spcAft>
                <a:spcPts val="600"/>
              </a:spcAft>
            </a:pPr>
            <a:r>
              <a:rPr lang="en-US" sz="2000" b="1" dirty="0">
                <a:solidFill>
                  <a:srgbClr val="000000"/>
                </a:solidFill>
                <a:effectLst/>
              </a:rPr>
              <a:t>Skills/Combat/Powers</a:t>
            </a:r>
          </a:p>
          <a:p>
            <a:pPr>
              <a:lnSpc>
                <a:spcPct val="90000"/>
              </a:lnSpc>
              <a:spcAft>
                <a:spcPts val="600"/>
              </a:spcAft>
            </a:pPr>
            <a:r>
              <a:rPr lang="en-US" sz="2000" dirty="0">
                <a:solidFill>
                  <a:srgbClr val="000000"/>
                </a:solidFill>
                <a:effectLst/>
              </a:rPr>
              <a:t>What kind of weapon does the character use? </a:t>
            </a:r>
          </a:p>
          <a:p>
            <a:pPr>
              <a:lnSpc>
                <a:spcPct val="90000"/>
              </a:lnSpc>
              <a:spcAft>
                <a:spcPts val="600"/>
              </a:spcAft>
            </a:pPr>
            <a:r>
              <a:rPr lang="en-US" sz="2000" dirty="0">
                <a:solidFill>
                  <a:srgbClr val="000000"/>
                </a:solidFill>
                <a:effectLst/>
              </a:rPr>
              <a:t>Is it associated with something like fire, water, lightening, </a:t>
            </a:r>
            <a:r>
              <a:rPr lang="en-US" sz="2000" dirty="0" err="1">
                <a:solidFill>
                  <a:srgbClr val="000000"/>
                </a:solidFill>
                <a:effectLst/>
              </a:rPr>
              <a:t>etc</a:t>
            </a:r>
            <a:r>
              <a:rPr lang="en-US" sz="2000" dirty="0">
                <a:solidFill>
                  <a:srgbClr val="000000"/>
                </a:solidFill>
                <a:effectLst/>
              </a:rPr>
              <a:t>? </a:t>
            </a:r>
          </a:p>
          <a:p>
            <a:pPr>
              <a:lnSpc>
                <a:spcPct val="90000"/>
              </a:lnSpc>
              <a:spcAft>
                <a:spcPts val="600"/>
              </a:spcAft>
            </a:pPr>
            <a:r>
              <a:rPr lang="en-US" sz="2000" dirty="0">
                <a:solidFill>
                  <a:srgbClr val="000000"/>
                </a:solidFill>
                <a:effectLst/>
              </a:rPr>
              <a:t>How does this effect the characters outfit? For example an archer might carry a quiver, or a swordsman might have a sheath.</a:t>
            </a:r>
            <a:endParaRPr lang="en-US" sz="2000" b="1" i="0" dirty="0">
              <a:solidFill>
                <a:srgbClr val="000000"/>
              </a:solidFill>
              <a:effectLst/>
              <a:latin typeface="helvetica-w01-light"/>
            </a:endParaRPr>
          </a:p>
        </p:txBody>
      </p:sp>
      <p:pic>
        <p:nvPicPr>
          <p:cNvPr id="8" name="Picture 7">
            <a:extLst>
              <a:ext uri="{FF2B5EF4-FFF2-40B4-BE49-F238E27FC236}">
                <a16:creationId xmlns:a16="http://schemas.microsoft.com/office/drawing/2014/main" id="{F0E611E3-31D2-D3DB-102F-E1F2021E4CF8}"/>
              </a:ext>
            </a:extLst>
          </p:cNvPr>
          <p:cNvPicPr>
            <a:picLocks noChangeAspect="1"/>
          </p:cNvPicPr>
          <p:nvPr/>
        </p:nvPicPr>
        <p:blipFill>
          <a:blip r:embed="rId6"/>
          <a:stretch>
            <a:fillRect/>
          </a:stretch>
        </p:blipFill>
        <p:spPr>
          <a:xfrm>
            <a:off x="578731" y="319580"/>
            <a:ext cx="5515745" cy="943107"/>
          </a:xfrm>
          <a:prstGeom prst="rect">
            <a:avLst/>
          </a:prstGeom>
        </p:spPr>
      </p:pic>
    </p:spTree>
    <p:extLst>
      <p:ext uri="{BB962C8B-B14F-4D97-AF65-F5344CB8AC3E}">
        <p14:creationId xmlns:p14="http://schemas.microsoft.com/office/powerpoint/2010/main" val="318189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41528-F5B4-F6D5-842E-23119E8EFE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C4A66C-98A2-9FFE-1B8F-C5F78E0A68DC}"/>
              </a:ext>
            </a:extLst>
          </p:cNvPr>
          <p:cNvSpPr>
            <a:spLocks noGrp="1"/>
          </p:cNvSpPr>
          <p:nvPr>
            <p:ph idx="1"/>
          </p:nvPr>
        </p:nvSpPr>
        <p:spPr/>
        <p:txBody>
          <a:bodyPr/>
          <a:lstStyle/>
          <a:p>
            <a:endParaRPr lang="en-US"/>
          </a:p>
        </p:txBody>
      </p:sp>
      <p:pic>
        <p:nvPicPr>
          <p:cNvPr id="6146" name="Picture 2" descr="Final Fantasy 14 Announces Winners of Endwalker's Weapon Design Contest">
            <a:extLst>
              <a:ext uri="{FF2B5EF4-FFF2-40B4-BE49-F238E27FC236}">
                <a16:creationId xmlns:a16="http://schemas.microsoft.com/office/drawing/2014/main" id="{5EF4577D-CB05-4B19-F005-2CBBCB9B4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2039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660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Pictomancer - Final Fantasy XIV Online Wiki - FFXIV / FF14 Online ...">
            <a:extLst>
              <a:ext uri="{FF2B5EF4-FFF2-40B4-BE49-F238E27FC236}">
                <a16:creationId xmlns:a16="http://schemas.microsoft.com/office/drawing/2014/main" id="{8E25A954-9AE5-BA13-F39E-4A8DCF4590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6584" y="643467"/>
            <a:ext cx="4345431" cy="55710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iu Huo | Tower of Fantasy Wiki | Fandom">
            <a:extLst>
              <a:ext uri="{FF2B5EF4-FFF2-40B4-BE49-F238E27FC236}">
                <a16:creationId xmlns:a16="http://schemas.microsoft.com/office/drawing/2014/main" id="{03CC3843-AEBC-A330-3CD6-BCAB8C674E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955146"/>
            <a:ext cx="5291667" cy="4947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217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Пин на доске ⚶ᛃ Ɠҽɳʂԋιɳ Ɩɱραƈƚ | Милые рисунки, Эскизы персонажей, Рисунки">
            <a:extLst>
              <a:ext uri="{FF2B5EF4-FFF2-40B4-BE49-F238E27FC236}">
                <a16:creationId xmlns:a16="http://schemas.microsoft.com/office/drawing/2014/main" id="{702C9D7D-D2BC-3FDF-FE56-69450E514C5B}"/>
              </a:ext>
            </a:extLst>
          </p:cNvPr>
          <p:cNvPicPr>
            <a:picLocks noChangeAspect="1" noChangeArrowheads="1"/>
          </p:cNvPicPr>
          <p:nvPr/>
        </p:nvPicPr>
        <p:blipFill>
          <a:blip r:embed="rId2">
            <a:alphaModFix/>
            <a:biLevel thresh="25000"/>
            <a:extLst>
              <a:ext uri="{BEBA8EAE-BF5A-486C-A8C5-ECC9F3942E4B}">
                <a14:imgProps xmlns:a14="http://schemas.microsoft.com/office/drawing/2010/main">
                  <a14:imgLayer r:embed="rId3">
                    <a14:imgEffect>
                      <a14:artisticCrisscrossEtching/>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l="9535" r="15610" b="-1"/>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in by Nat on Genshin Impact | Character design, Character design ...">
            <a:extLst>
              <a:ext uri="{FF2B5EF4-FFF2-40B4-BE49-F238E27FC236}">
                <a16:creationId xmlns:a16="http://schemas.microsoft.com/office/drawing/2014/main" id="{D9994F3C-182D-74B6-2910-10C4E026D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3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F92BCAC-10D7-3F27-64AE-90D373E64B77}"/>
              </a:ext>
            </a:extLst>
          </p:cNvPr>
          <p:cNvPicPr>
            <a:picLocks noChangeAspect="1"/>
          </p:cNvPicPr>
          <p:nvPr/>
        </p:nvPicPr>
        <p:blipFill>
          <a:blip r:embed="rId5"/>
          <a:stretch>
            <a:fillRect/>
          </a:stretch>
        </p:blipFill>
        <p:spPr>
          <a:xfrm>
            <a:off x="21117" y="14636"/>
            <a:ext cx="5719283" cy="6838274"/>
          </a:xfrm>
          <a:prstGeom prst="rect">
            <a:avLst/>
          </a:prstGeom>
        </p:spPr>
      </p:pic>
      <p:sp>
        <p:nvSpPr>
          <p:cNvPr id="6" name="TextBox 5">
            <a:extLst>
              <a:ext uri="{FF2B5EF4-FFF2-40B4-BE49-F238E27FC236}">
                <a16:creationId xmlns:a16="http://schemas.microsoft.com/office/drawing/2014/main" id="{38CE69AB-18ED-ADF2-4B8B-B95327113389}"/>
              </a:ext>
            </a:extLst>
          </p:cNvPr>
          <p:cNvSpPr txBox="1"/>
          <p:nvPr/>
        </p:nvSpPr>
        <p:spPr>
          <a:xfrm>
            <a:off x="878840" y="1270000"/>
            <a:ext cx="4619621" cy="5258404"/>
          </a:xfrm>
          <a:prstGeom prst="rect">
            <a:avLst/>
          </a:prstGeom>
        </p:spPr>
        <p:txBody>
          <a:bodyPr vert="horz" lIns="91440" tIns="45720" rIns="91440" bIns="45720" rtlCol="0">
            <a:normAutofit/>
          </a:bodyPr>
          <a:lstStyle/>
          <a:p>
            <a:pPr algn="ctr">
              <a:lnSpc>
                <a:spcPct val="90000"/>
              </a:lnSpc>
              <a:spcAft>
                <a:spcPts val="600"/>
              </a:spcAft>
            </a:pPr>
            <a:r>
              <a:rPr lang="en-US" sz="2000" b="0" i="0" dirty="0">
                <a:solidFill>
                  <a:srgbClr val="000000"/>
                </a:solidFill>
                <a:effectLst/>
                <a:latin typeface="helvetica-w01-light"/>
              </a:rPr>
              <a:t>Artists creating concept art for character design have to carefully consider every aspect of the design. This could include:</a:t>
            </a:r>
          </a:p>
          <a:p>
            <a:pPr indent="-228600">
              <a:lnSpc>
                <a:spcPct val="90000"/>
              </a:lnSpc>
              <a:spcAft>
                <a:spcPts val="600"/>
              </a:spcAft>
              <a:buFont typeface="Arial" panose="020B0604020202020204" pitchFamily="34" charset="0"/>
              <a:buChar char="•"/>
            </a:pPr>
            <a:endParaRPr lang="en-US" sz="2000" dirty="0">
              <a:solidFill>
                <a:srgbClr val="000000"/>
              </a:solidFill>
              <a:latin typeface="helvetica-w01-light"/>
            </a:endParaRPr>
          </a:p>
          <a:p>
            <a:pPr>
              <a:lnSpc>
                <a:spcPct val="90000"/>
              </a:lnSpc>
              <a:spcAft>
                <a:spcPts val="600"/>
              </a:spcAft>
            </a:pPr>
            <a:r>
              <a:rPr lang="en-US" sz="2000" b="1" i="0" dirty="0">
                <a:solidFill>
                  <a:srgbClr val="000000"/>
                </a:solidFill>
                <a:effectLst/>
                <a:latin typeface="helvetica-w01-light"/>
              </a:rPr>
              <a:t>Cultural/Regional Influences</a:t>
            </a:r>
          </a:p>
          <a:p>
            <a:pPr>
              <a:lnSpc>
                <a:spcPct val="90000"/>
              </a:lnSpc>
              <a:spcAft>
                <a:spcPts val="600"/>
              </a:spcAft>
            </a:pPr>
            <a:r>
              <a:rPr lang="en-US" sz="2000" b="1" dirty="0">
                <a:solidFill>
                  <a:srgbClr val="000000"/>
                </a:solidFill>
                <a:effectLst/>
              </a:rPr>
              <a:t>Skills/Combat/Powers</a:t>
            </a:r>
          </a:p>
          <a:p>
            <a:pPr>
              <a:lnSpc>
                <a:spcPct val="90000"/>
              </a:lnSpc>
              <a:spcAft>
                <a:spcPts val="600"/>
              </a:spcAft>
            </a:pPr>
            <a:r>
              <a:rPr lang="en-US" sz="2000" b="1" dirty="0">
                <a:solidFill>
                  <a:srgbClr val="000000"/>
                </a:solidFill>
                <a:effectLst/>
              </a:rPr>
              <a:t>Color Schemes</a:t>
            </a:r>
            <a:endParaRPr lang="en-US" sz="2000" b="1" i="0" dirty="0">
              <a:solidFill>
                <a:srgbClr val="000000"/>
              </a:solidFill>
              <a:effectLst/>
              <a:latin typeface="helvetica-w01-light"/>
            </a:endParaRPr>
          </a:p>
        </p:txBody>
      </p:sp>
      <p:pic>
        <p:nvPicPr>
          <p:cNvPr id="8" name="Picture 7">
            <a:extLst>
              <a:ext uri="{FF2B5EF4-FFF2-40B4-BE49-F238E27FC236}">
                <a16:creationId xmlns:a16="http://schemas.microsoft.com/office/drawing/2014/main" id="{F0E611E3-31D2-D3DB-102F-E1F2021E4CF8}"/>
              </a:ext>
            </a:extLst>
          </p:cNvPr>
          <p:cNvPicPr>
            <a:picLocks noChangeAspect="1"/>
          </p:cNvPicPr>
          <p:nvPr/>
        </p:nvPicPr>
        <p:blipFill>
          <a:blip r:embed="rId6"/>
          <a:stretch>
            <a:fillRect/>
          </a:stretch>
        </p:blipFill>
        <p:spPr>
          <a:xfrm>
            <a:off x="578731" y="319580"/>
            <a:ext cx="5515745" cy="943107"/>
          </a:xfrm>
          <a:prstGeom prst="rect">
            <a:avLst/>
          </a:prstGeom>
        </p:spPr>
      </p:pic>
    </p:spTree>
    <p:extLst>
      <p:ext uri="{BB962C8B-B14F-4D97-AF65-F5344CB8AC3E}">
        <p14:creationId xmlns:p14="http://schemas.microsoft.com/office/powerpoint/2010/main" val="2592543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Пин на доске ⚶ᛃ Ɠҽɳʂԋιɳ Ɩɱραƈƚ | Милые рисунки, Эскизы персонажей, Рисунки">
            <a:extLst>
              <a:ext uri="{FF2B5EF4-FFF2-40B4-BE49-F238E27FC236}">
                <a16:creationId xmlns:a16="http://schemas.microsoft.com/office/drawing/2014/main" id="{702C9D7D-D2BC-3FDF-FE56-69450E514C5B}"/>
              </a:ext>
            </a:extLst>
          </p:cNvPr>
          <p:cNvPicPr>
            <a:picLocks noChangeAspect="1" noChangeArrowheads="1"/>
          </p:cNvPicPr>
          <p:nvPr/>
        </p:nvPicPr>
        <p:blipFill>
          <a:blip r:embed="rId2">
            <a:alphaModFix/>
            <a:biLevel thresh="25000"/>
            <a:extLst>
              <a:ext uri="{BEBA8EAE-BF5A-486C-A8C5-ECC9F3942E4B}">
                <a14:imgProps xmlns:a14="http://schemas.microsoft.com/office/drawing/2010/main">
                  <a14:imgLayer r:embed="rId3">
                    <a14:imgEffect>
                      <a14:artisticCrisscrossEtching/>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l="9535" r="15610" b="-1"/>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in by Nat on Genshin Impact | Character design, Character design ...">
            <a:extLst>
              <a:ext uri="{FF2B5EF4-FFF2-40B4-BE49-F238E27FC236}">
                <a16:creationId xmlns:a16="http://schemas.microsoft.com/office/drawing/2014/main" id="{D9994F3C-182D-74B6-2910-10C4E026D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3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F92BCAC-10D7-3F27-64AE-90D373E64B77}"/>
              </a:ext>
            </a:extLst>
          </p:cNvPr>
          <p:cNvPicPr>
            <a:picLocks noChangeAspect="1"/>
          </p:cNvPicPr>
          <p:nvPr/>
        </p:nvPicPr>
        <p:blipFill>
          <a:blip r:embed="rId5"/>
          <a:stretch>
            <a:fillRect/>
          </a:stretch>
        </p:blipFill>
        <p:spPr>
          <a:xfrm>
            <a:off x="21117" y="14636"/>
            <a:ext cx="5719283" cy="6838274"/>
          </a:xfrm>
          <a:prstGeom prst="rect">
            <a:avLst/>
          </a:prstGeom>
        </p:spPr>
      </p:pic>
      <p:sp>
        <p:nvSpPr>
          <p:cNvPr id="6" name="TextBox 5">
            <a:extLst>
              <a:ext uri="{FF2B5EF4-FFF2-40B4-BE49-F238E27FC236}">
                <a16:creationId xmlns:a16="http://schemas.microsoft.com/office/drawing/2014/main" id="{38CE69AB-18ED-ADF2-4B8B-B95327113389}"/>
              </a:ext>
            </a:extLst>
          </p:cNvPr>
          <p:cNvSpPr txBox="1"/>
          <p:nvPr/>
        </p:nvSpPr>
        <p:spPr>
          <a:xfrm>
            <a:off x="878840" y="1270000"/>
            <a:ext cx="4619621" cy="5258404"/>
          </a:xfrm>
          <a:prstGeom prst="rect">
            <a:avLst/>
          </a:prstGeom>
        </p:spPr>
        <p:txBody>
          <a:bodyPr vert="horz" lIns="91440" tIns="45720" rIns="91440" bIns="45720" rtlCol="0">
            <a:normAutofit/>
          </a:bodyPr>
          <a:lstStyle/>
          <a:p>
            <a:pPr algn="ctr">
              <a:lnSpc>
                <a:spcPct val="90000"/>
              </a:lnSpc>
              <a:spcAft>
                <a:spcPts val="600"/>
              </a:spcAft>
            </a:pPr>
            <a:r>
              <a:rPr lang="en-US" sz="2000" b="0" i="0" dirty="0">
                <a:solidFill>
                  <a:srgbClr val="000000"/>
                </a:solidFill>
                <a:effectLst/>
                <a:latin typeface="helvetica-w01-light"/>
              </a:rPr>
              <a:t>Artists creating concept art for character design have to carefully consider every aspect of the design. This could include:</a:t>
            </a:r>
          </a:p>
          <a:p>
            <a:pPr indent="-228600">
              <a:lnSpc>
                <a:spcPct val="90000"/>
              </a:lnSpc>
              <a:spcAft>
                <a:spcPts val="600"/>
              </a:spcAft>
              <a:buFont typeface="Arial" panose="020B0604020202020204" pitchFamily="34" charset="0"/>
              <a:buChar char="•"/>
            </a:pPr>
            <a:endParaRPr lang="en-US" sz="2000" dirty="0">
              <a:solidFill>
                <a:srgbClr val="000000"/>
              </a:solidFill>
              <a:latin typeface="helvetica-w01-light"/>
            </a:endParaRPr>
          </a:p>
          <a:p>
            <a:pPr>
              <a:lnSpc>
                <a:spcPct val="90000"/>
              </a:lnSpc>
              <a:spcAft>
                <a:spcPts val="600"/>
              </a:spcAft>
            </a:pPr>
            <a:r>
              <a:rPr lang="en-US" sz="2000" b="1" i="0" dirty="0">
                <a:solidFill>
                  <a:srgbClr val="000000"/>
                </a:solidFill>
                <a:effectLst/>
                <a:latin typeface="helvetica-w01-light"/>
              </a:rPr>
              <a:t>Cultural/Regional Influences</a:t>
            </a:r>
          </a:p>
          <a:p>
            <a:pPr>
              <a:lnSpc>
                <a:spcPct val="90000"/>
              </a:lnSpc>
              <a:spcAft>
                <a:spcPts val="600"/>
              </a:spcAft>
            </a:pPr>
            <a:r>
              <a:rPr lang="en-US" sz="2000" b="1" dirty="0">
                <a:solidFill>
                  <a:srgbClr val="000000"/>
                </a:solidFill>
                <a:effectLst/>
              </a:rPr>
              <a:t>Skills/Combat/Powers</a:t>
            </a:r>
          </a:p>
          <a:p>
            <a:pPr>
              <a:lnSpc>
                <a:spcPct val="90000"/>
              </a:lnSpc>
              <a:spcAft>
                <a:spcPts val="600"/>
              </a:spcAft>
            </a:pPr>
            <a:r>
              <a:rPr lang="en-US" sz="2000" b="1" dirty="0">
                <a:solidFill>
                  <a:srgbClr val="000000"/>
                </a:solidFill>
                <a:effectLst/>
              </a:rPr>
              <a:t>Color Schemes</a:t>
            </a:r>
          </a:p>
          <a:p>
            <a:pPr>
              <a:lnSpc>
                <a:spcPct val="90000"/>
              </a:lnSpc>
              <a:spcAft>
                <a:spcPts val="600"/>
              </a:spcAft>
            </a:pPr>
            <a:r>
              <a:rPr lang="en-US" sz="2000" dirty="0">
                <a:solidFill>
                  <a:srgbClr val="000000"/>
                </a:solidFill>
                <a:effectLst/>
              </a:rPr>
              <a:t>Just by glancing at a characters’ color pallet, an artist gets a glimpse into the personality of the character. Pastels may feel more soft and child-like, while dark, cool colors show a moodiness. </a:t>
            </a:r>
          </a:p>
          <a:p>
            <a:pPr>
              <a:lnSpc>
                <a:spcPct val="90000"/>
              </a:lnSpc>
              <a:spcAft>
                <a:spcPts val="600"/>
              </a:spcAft>
            </a:pPr>
            <a:r>
              <a:rPr lang="en-US" sz="2000" dirty="0">
                <a:solidFill>
                  <a:srgbClr val="000000"/>
                </a:solidFill>
              </a:rPr>
              <a:t>Is your character softspoken? Loud? Good? Evil? Neutral? Kind? Snarky? </a:t>
            </a:r>
          </a:p>
        </p:txBody>
      </p:sp>
      <p:pic>
        <p:nvPicPr>
          <p:cNvPr id="8" name="Picture 7">
            <a:extLst>
              <a:ext uri="{FF2B5EF4-FFF2-40B4-BE49-F238E27FC236}">
                <a16:creationId xmlns:a16="http://schemas.microsoft.com/office/drawing/2014/main" id="{F0E611E3-31D2-D3DB-102F-E1F2021E4CF8}"/>
              </a:ext>
            </a:extLst>
          </p:cNvPr>
          <p:cNvPicPr>
            <a:picLocks noChangeAspect="1"/>
          </p:cNvPicPr>
          <p:nvPr/>
        </p:nvPicPr>
        <p:blipFill>
          <a:blip r:embed="rId6"/>
          <a:stretch>
            <a:fillRect/>
          </a:stretch>
        </p:blipFill>
        <p:spPr>
          <a:xfrm>
            <a:off x="578731" y="319580"/>
            <a:ext cx="5515745" cy="943107"/>
          </a:xfrm>
          <a:prstGeom prst="rect">
            <a:avLst/>
          </a:prstGeom>
        </p:spPr>
      </p:pic>
    </p:spTree>
    <p:extLst>
      <p:ext uri="{BB962C8B-B14F-4D97-AF65-F5344CB8AC3E}">
        <p14:creationId xmlns:p14="http://schemas.microsoft.com/office/powerpoint/2010/main" val="2086399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DB4B5682-2017-DB91-AAD3-6832D0E8B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75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4689ED-E96F-5F2A-2AFB-E5DC7A45739C}"/>
              </a:ext>
            </a:extLst>
          </p:cNvPr>
          <p:cNvSpPr>
            <a:spLocks noGrp="1"/>
          </p:cNvSpPr>
          <p:nvPr>
            <p:ph type="title"/>
          </p:nvPr>
        </p:nvSpPr>
        <p:spPr>
          <a:xfrm>
            <a:off x="237173" y="4079081"/>
            <a:ext cx="3290887" cy="2452687"/>
          </a:xfrm>
        </p:spPr>
        <p:txBody>
          <a:bodyPr anchor="ctr">
            <a:normAutofit/>
          </a:bodyPr>
          <a:lstStyle/>
          <a:p>
            <a:r>
              <a:rPr lang="en-US" sz="3600" dirty="0"/>
              <a:t>What is concept art?…</a:t>
            </a:r>
          </a:p>
        </p:txBody>
      </p:sp>
      <p:pic>
        <p:nvPicPr>
          <p:cNvPr id="4" name="Picture 2">
            <a:extLst>
              <a:ext uri="{FF2B5EF4-FFF2-40B4-BE49-F238E27FC236}">
                <a16:creationId xmlns:a16="http://schemas.microsoft.com/office/drawing/2014/main" id="{C1275488-379A-1D7E-8E09-23499D95ED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035"/>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DC2CAF1-5447-B0D1-F6BE-42A24AA69EBD}"/>
              </a:ext>
            </a:extLst>
          </p:cNvPr>
          <p:cNvSpPr>
            <a:spLocks noGrp="1"/>
          </p:cNvSpPr>
          <p:nvPr>
            <p:ph idx="1"/>
          </p:nvPr>
        </p:nvSpPr>
        <p:spPr>
          <a:xfrm>
            <a:off x="3830320" y="3752850"/>
            <a:ext cx="8229600" cy="3105150"/>
          </a:xfrm>
        </p:spPr>
        <p:txBody>
          <a:bodyPr anchor="ctr">
            <a:normAutofit/>
          </a:bodyPr>
          <a:lstStyle/>
          <a:p>
            <a:pPr marL="0" indent="0">
              <a:buClr>
                <a:srgbClr val="F86552"/>
              </a:buClr>
              <a:buNone/>
            </a:pPr>
            <a:r>
              <a:rPr lang="en-US" sz="2000" b="1" dirty="0"/>
              <a:t>Concept art </a:t>
            </a:r>
            <a:r>
              <a:rPr lang="en-US" sz="2000" dirty="0"/>
              <a:t>for character design is the initial visual exploration of a character’s appearance, personality, and role within a story or world. It involves creating rough sketches, designs, and mood boards to explore different looks, outfits, and expressions, helping to establish the character's identity. </a:t>
            </a:r>
          </a:p>
          <a:p>
            <a:pPr marL="0" indent="0">
              <a:buClr>
                <a:srgbClr val="F86552"/>
              </a:buClr>
              <a:buNone/>
            </a:pPr>
            <a:r>
              <a:rPr lang="en-US" sz="2000" dirty="0"/>
              <a:t>Concept art serves as a blueprint for final designs, offering a creative foundation for animators, illustrators, and other artists to build upon in the development of the character, including outfit layers, jewelry, accessories, hairstyles, and other design details. </a:t>
            </a:r>
          </a:p>
        </p:txBody>
      </p:sp>
    </p:spTree>
    <p:extLst>
      <p:ext uri="{BB962C8B-B14F-4D97-AF65-F5344CB8AC3E}">
        <p14:creationId xmlns:p14="http://schemas.microsoft.com/office/powerpoint/2010/main" val="2252743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descr="Daily Nahida 🌱 (@Daily_Nahida) / Twitter">
            <a:extLst>
              <a:ext uri="{FF2B5EF4-FFF2-40B4-BE49-F238E27FC236}">
                <a16:creationId xmlns:a16="http://schemas.microsoft.com/office/drawing/2014/main" id="{2E4019BA-CAD0-DEC9-0011-0AE1DCACDA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04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718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arcane, jinx, lol, league of legends, game, art, 4k, HD Wallpaper ...">
            <a:extLst>
              <a:ext uri="{FF2B5EF4-FFF2-40B4-BE49-F238E27FC236}">
                <a16:creationId xmlns:a16="http://schemas.microsoft.com/office/drawing/2014/main" id="{B637AEE8-5CC3-5967-8560-F4B5EFAB9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61" r="-3" b="21977"/>
          <a:stretch/>
        </p:blipFill>
        <p:spPr bwMode="auto">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Arcane Jinx Netflix Series 4K #5201e Wallpaper PC Desktop">
            <a:extLst>
              <a:ext uri="{FF2B5EF4-FFF2-40B4-BE49-F238E27FC236}">
                <a16:creationId xmlns:a16="http://schemas.microsoft.com/office/drawing/2014/main" id="{3629A49C-A556-4782-D6E2-C16E8C6C03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l="1910" r="-2" b="-2"/>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Top 999+ Jinx Arcane Wallpaper Full HD, 4K Free to Use">
            <a:extLst>
              <a:ext uri="{FF2B5EF4-FFF2-40B4-BE49-F238E27FC236}">
                <a16:creationId xmlns:a16="http://schemas.microsoft.com/office/drawing/2014/main" id="{9873BE7F-B33F-391E-2617-DD1E49106F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457" b="25623"/>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320x568 Resolution 5K Jinx Arcane Season 2 320x568 Resolution Wallpaper ...">
            <a:extLst>
              <a:ext uri="{FF2B5EF4-FFF2-40B4-BE49-F238E27FC236}">
                <a16:creationId xmlns:a16="http://schemas.microsoft.com/office/drawing/2014/main" id="{71C49655-682D-6C2D-F80D-7BE07581145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rcRect t="17762" b="48255"/>
          <a:stretch/>
        </p:blipFill>
        <p:spPr bwMode="auto">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155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Пин на доске ⚶ᛃ Ɠҽɳʂԋιɳ Ɩɱραƈƚ | Милые рисунки, Эскизы персонажей, Рисунки">
            <a:extLst>
              <a:ext uri="{FF2B5EF4-FFF2-40B4-BE49-F238E27FC236}">
                <a16:creationId xmlns:a16="http://schemas.microsoft.com/office/drawing/2014/main" id="{702C9D7D-D2BC-3FDF-FE56-69450E514C5B}"/>
              </a:ext>
            </a:extLst>
          </p:cNvPr>
          <p:cNvPicPr>
            <a:picLocks noChangeAspect="1" noChangeArrowheads="1"/>
          </p:cNvPicPr>
          <p:nvPr/>
        </p:nvPicPr>
        <p:blipFill>
          <a:blip r:embed="rId2">
            <a:alphaModFix/>
            <a:biLevel thresh="25000"/>
            <a:extLst>
              <a:ext uri="{BEBA8EAE-BF5A-486C-A8C5-ECC9F3942E4B}">
                <a14:imgProps xmlns:a14="http://schemas.microsoft.com/office/drawing/2010/main">
                  <a14:imgLayer r:embed="rId3">
                    <a14:imgEffect>
                      <a14:artisticCrisscrossEtching/>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l="9535" r="15610" b="-1"/>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in by Nat on Genshin Impact | Character design, Character design ...">
            <a:extLst>
              <a:ext uri="{FF2B5EF4-FFF2-40B4-BE49-F238E27FC236}">
                <a16:creationId xmlns:a16="http://schemas.microsoft.com/office/drawing/2014/main" id="{D9994F3C-182D-74B6-2910-10C4E026D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3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F92BCAC-10D7-3F27-64AE-90D373E64B77}"/>
              </a:ext>
            </a:extLst>
          </p:cNvPr>
          <p:cNvPicPr>
            <a:picLocks noChangeAspect="1"/>
          </p:cNvPicPr>
          <p:nvPr/>
        </p:nvPicPr>
        <p:blipFill>
          <a:blip r:embed="rId5"/>
          <a:stretch>
            <a:fillRect/>
          </a:stretch>
        </p:blipFill>
        <p:spPr>
          <a:xfrm>
            <a:off x="21117" y="14636"/>
            <a:ext cx="5719283" cy="6838274"/>
          </a:xfrm>
          <a:prstGeom prst="rect">
            <a:avLst/>
          </a:prstGeom>
        </p:spPr>
      </p:pic>
      <p:sp>
        <p:nvSpPr>
          <p:cNvPr id="6" name="TextBox 5">
            <a:extLst>
              <a:ext uri="{FF2B5EF4-FFF2-40B4-BE49-F238E27FC236}">
                <a16:creationId xmlns:a16="http://schemas.microsoft.com/office/drawing/2014/main" id="{38CE69AB-18ED-ADF2-4B8B-B95327113389}"/>
              </a:ext>
            </a:extLst>
          </p:cNvPr>
          <p:cNvSpPr txBox="1"/>
          <p:nvPr/>
        </p:nvSpPr>
        <p:spPr>
          <a:xfrm>
            <a:off x="878840" y="1270000"/>
            <a:ext cx="4619621" cy="5258404"/>
          </a:xfrm>
          <a:prstGeom prst="rect">
            <a:avLst/>
          </a:prstGeom>
        </p:spPr>
        <p:txBody>
          <a:bodyPr vert="horz" lIns="91440" tIns="45720" rIns="91440" bIns="45720" rtlCol="0">
            <a:normAutofit/>
          </a:bodyPr>
          <a:lstStyle/>
          <a:p>
            <a:pPr algn="ctr">
              <a:lnSpc>
                <a:spcPct val="90000"/>
              </a:lnSpc>
              <a:spcAft>
                <a:spcPts val="600"/>
              </a:spcAft>
            </a:pPr>
            <a:r>
              <a:rPr lang="en-US" sz="2000" b="0" i="0" dirty="0">
                <a:solidFill>
                  <a:srgbClr val="000000"/>
                </a:solidFill>
                <a:effectLst/>
                <a:latin typeface="helvetica-w01-light"/>
              </a:rPr>
              <a:t>Artists creating concept art for character design have to carefully consider every aspect of the design. This could include:</a:t>
            </a:r>
          </a:p>
          <a:p>
            <a:pPr indent="-228600">
              <a:lnSpc>
                <a:spcPct val="90000"/>
              </a:lnSpc>
              <a:spcAft>
                <a:spcPts val="600"/>
              </a:spcAft>
              <a:buFont typeface="Arial" panose="020B0604020202020204" pitchFamily="34" charset="0"/>
              <a:buChar char="•"/>
            </a:pPr>
            <a:endParaRPr lang="en-US" sz="2000" dirty="0">
              <a:solidFill>
                <a:srgbClr val="000000"/>
              </a:solidFill>
              <a:latin typeface="helvetica-w01-light"/>
            </a:endParaRPr>
          </a:p>
          <a:p>
            <a:pPr>
              <a:lnSpc>
                <a:spcPct val="90000"/>
              </a:lnSpc>
              <a:spcAft>
                <a:spcPts val="600"/>
              </a:spcAft>
            </a:pPr>
            <a:r>
              <a:rPr lang="en-US" sz="2000" b="1" i="0" dirty="0">
                <a:solidFill>
                  <a:srgbClr val="000000"/>
                </a:solidFill>
                <a:effectLst/>
                <a:latin typeface="helvetica-w01-light"/>
              </a:rPr>
              <a:t>Cultural/Regional Influences</a:t>
            </a:r>
          </a:p>
          <a:p>
            <a:pPr>
              <a:lnSpc>
                <a:spcPct val="90000"/>
              </a:lnSpc>
              <a:spcAft>
                <a:spcPts val="600"/>
              </a:spcAft>
            </a:pPr>
            <a:r>
              <a:rPr lang="en-US" sz="2000" b="1" dirty="0">
                <a:solidFill>
                  <a:srgbClr val="000000"/>
                </a:solidFill>
                <a:effectLst/>
              </a:rPr>
              <a:t>Skills/Combat/Powers</a:t>
            </a:r>
          </a:p>
          <a:p>
            <a:pPr>
              <a:lnSpc>
                <a:spcPct val="90000"/>
              </a:lnSpc>
              <a:spcAft>
                <a:spcPts val="600"/>
              </a:spcAft>
            </a:pPr>
            <a:r>
              <a:rPr lang="en-US" sz="2000" b="1" dirty="0">
                <a:solidFill>
                  <a:srgbClr val="000000"/>
                </a:solidFill>
                <a:effectLst/>
              </a:rPr>
              <a:t>Color Schemes</a:t>
            </a:r>
          </a:p>
          <a:p>
            <a:pPr>
              <a:lnSpc>
                <a:spcPct val="90000"/>
              </a:lnSpc>
              <a:spcAft>
                <a:spcPts val="600"/>
              </a:spcAft>
            </a:pPr>
            <a:r>
              <a:rPr lang="en-US" sz="2000" b="1" dirty="0">
                <a:solidFill>
                  <a:srgbClr val="000000"/>
                </a:solidFill>
              </a:rPr>
              <a:t>Silhouette</a:t>
            </a:r>
          </a:p>
        </p:txBody>
      </p:sp>
      <p:pic>
        <p:nvPicPr>
          <p:cNvPr id="8" name="Picture 7">
            <a:extLst>
              <a:ext uri="{FF2B5EF4-FFF2-40B4-BE49-F238E27FC236}">
                <a16:creationId xmlns:a16="http://schemas.microsoft.com/office/drawing/2014/main" id="{F0E611E3-31D2-D3DB-102F-E1F2021E4CF8}"/>
              </a:ext>
            </a:extLst>
          </p:cNvPr>
          <p:cNvPicPr>
            <a:picLocks noChangeAspect="1"/>
          </p:cNvPicPr>
          <p:nvPr/>
        </p:nvPicPr>
        <p:blipFill>
          <a:blip r:embed="rId6"/>
          <a:stretch>
            <a:fillRect/>
          </a:stretch>
        </p:blipFill>
        <p:spPr>
          <a:xfrm>
            <a:off x="578731" y="319580"/>
            <a:ext cx="5515745" cy="943107"/>
          </a:xfrm>
          <a:prstGeom prst="rect">
            <a:avLst/>
          </a:prstGeom>
        </p:spPr>
      </p:pic>
    </p:spTree>
    <p:extLst>
      <p:ext uri="{BB962C8B-B14F-4D97-AF65-F5344CB8AC3E}">
        <p14:creationId xmlns:p14="http://schemas.microsoft.com/office/powerpoint/2010/main" val="3775768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Пин на доске ⚶ᛃ Ɠҽɳʂԋιɳ Ɩɱραƈƚ | Милые рисунки, Эскизы персонажей, Рисунки">
            <a:extLst>
              <a:ext uri="{FF2B5EF4-FFF2-40B4-BE49-F238E27FC236}">
                <a16:creationId xmlns:a16="http://schemas.microsoft.com/office/drawing/2014/main" id="{702C9D7D-D2BC-3FDF-FE56-69450E514C5B}"/>
              </a:ext>
            </a:extLst>
          </p:cNvPr>
          <p:cNvPicPr>
            <a:picLocks noChangeAspect="1" noChangeArrowheads="1"/>
          </p:cNvPicPr>
          <p:nvPr/>
        </p:nvPicPr>
        <p:blipFill>
          <a:blip r:embed="rId2">
            <a:alphaModFix/>
            <a:biLevel thresh="25000"/>
            <a:extLst>
              <a:ext uri="{BEBA8EAE-BF5A-486C-A8C5-ECC9F3942E4B}">
                <a14:imgProps xmlns:a14="http://schemas.microsoft.com/office/drawing/2010/main">
                  <a14:imgLayer r:embed="rId3">
                    <a14:imgEffect>
                      <a14:artisticCrisscrossEtching/>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l="9535" r="15610" b="-1"/>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in by Nat on Genshin Impact | Character design, Character design ...">
            <a:extLst>
              <a:ext uri="{FF2B5EF4-FFF2-40B4-BE49-F238E27FC236}">
                <a16:creationId xmlns:a16="http://schemas.microsoft.com/office/drawing/2014/main" id="{D9994F3C-182D-74B6-2910-10C4E026D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3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F92BCAC-10D7-3F27-64AE-90D373E64B77}"/>
              </a:ext>
            </a:extLst>
          </p:cNvPr>
          <p:cNvPicPr>
            <a:picLocks noChangeAspect="1"/>
          </p:cNvPicPr>
          <p:nvPr/>
        </p:nvPicPr>
        <p:blipFill>
          <a:blip r:embed="rId5"/>
          <a:stretch>
            <a:fillRect/>
          </a:stretch>
        </p:blipFill>
        <p:spPr>
          <a:xfrm>
            <a:off x="0" y="29262"/>
            <a:ext cx="5719283" cy="6838274"/>
          </a:xfrm>
          <a:prstGeom prst="rect">
            <a:avLst/>
          </a:prstGeom>
        </p:spPr>
      </p:pic>
      <p:pic>
        <p:nvPicPr>
          <p:cNvPr id="8" name="Picture 7">
            <a:extLst>
              <a:ext uri="{FF2B5EF4-FFF2-40B4-BE49-F238E27FC236}">
                <a16:creationId xmlns:a16="http://schemas.microsoft.com/office/drawing/2014/main" id="{F0E611E3-31D2-D3DB-102F-E1F2021E4CF8}"/>
              </a:ext>
            </a:extLst>
          </p:cNvPr>
          <p:cNvPicPr>
            <a:picLocks noChangeAspect="1"/>
          </p:cNvPicPr>
          <p:nvPr/>
        </p:nvPicPr>
        <p:blipFill>
          <a:blip r:embed="rId6"/>
          <a:stretch>
            <a:fillRect/>
          </a:stretch>
        </p:blipFill>
        <p:spPr>
          <a:xfrm>
            <a:off x="578731" y="319580"/>
            <a:ext cx="5515745" cy="943107"/>
          </a:xfrm>
          <a:prstGeom prst="rect">
            <a:avLst/>
          </a:prstGeom>
        </p:spPr>
      </p:pic>
      <p:sp>
        <p:nvSpPr>
          <p:cNvPr id="6" name="TextBox 5">
            <a:extLst>
              <a:ext uri="{FF2B5EF4-FFF2-40B4-BE49-F238E27FC236}">
                <a16:creationId xmlns:a16="http://schemas.microsoft.com/office/drawing/2014/main" id="{38CE69AB-18ED-ADF2-4B8B-B95327113389}"/>
              </a:ext>
            </a:extLst>
          </p:cNvPr>
          <p:cNvSpPr txBox="1"/>
          <p:nvPr/>
        </p:nvSpPr>
        <p:spPr>
          <a:xfrm>
            <a:off x="878840" y="1270000"/>
            <a:ext cx="4619621" cy="5258404"/>
          </a:xfrm>
          <a:prstGeom prst="rect">
            <a:avLst/>
          </a:prstGeom>
        </p:spPr>
        <p:txBody>
          <a:bodyPr vert="horz" lIns="91440" tIns="45720" rIns="91440" bIns="45720" rtlCol="0">
            <a:normAutofit/>
          </a:bodyPr>
          <a:lstStyle/>
          <a:p>
            <a:pPr algn="ctr">
              <a:lnSpc>
                <a:spcPct val="90000"/>
              </a:lnSpc>
              <a:spcAft>
                <a:spcPts val="600"/>
              </a:spcAft>
            </a:pPr>
            <a:r>
              <a:rPr lang="en-US" sz="2000" b="0" i="0" dirty="0">
                <a:solidFill>
                  <a:srgbClr val="000000"/>
                </a:solidFill>
                <a:effectLst/>
                <a:latin typeface="helvetica-w01-light"/>
              </a:rPr>
              <a:t>Artists creating concept art for character design have to carefully consider every aspect of the design. This could include:</a:t>
            </a:r>
          </a:p>
          <a:p>
            <a:pPr indent="-228600">
              <a:lnSpc>
                <a:spcPct val="90000"/>
              </a:lnSpc>
              <a:spcAft>
                <a:spcPts val="600"/>
              </a:spcAft>
              <a:buFont typeface="Arial" panose="020B0604020202020204" pitchFamily="34" charset="0"/>
              <a:buChar char="•"/>
            </a:pPr>
            <a:endParaRPr lang="en-US" sz="2000" dirty="0">
              <a:solidFill>
                <a:srgbClr val="000000"/>
              </a:solidFill>
              <a:latin typeface="helvetica-w01-light"/>
            </a:endParaRPr>
          </a:p>
          <a:p>
            <a:pPr>
              <a:lnSpc>
                <a:spcPct val="90000"/>
              </a:lnSpc>
              <a:spcAft>
                <a:spcPts val="600"/>
              </a:spcAft>
            </a:pPr>
            <a:r>
              <a:rPr lang="en-US" sz="2000" b="1" i="0" dirty="0">
                <a:solidFill>
                  <a:srgbClr val="000000"/>
                </a:solidFill>
                <a:effectLst/>
                <a:latin typeface="helvetica-w01-light"/>
              </a:rPr>
              <a:t>Cultural/Regional Influences</a:t>
            </a:r>
          </a:p>
          <a:p>
            <a:pPr>
              <a:lnSpc>
                <a:spcPct val="90000"/>
              </a:lnSpc>
              <a:spcAft>
                <a:spcPts val="600"/>
              </a:spcAft>
            </a:pPr>
            <a:r>
              <a:rPr lang="en-US" sz="2000" b="1" dirty="0">
                <a:solidFill>
                  <a:srgbClr val="000000"/>
                </a:solidFill>
                <a:effectLst/>
              </a:rPr>
              <a:t>Skills/Combat/Powers</a:t>
            </a:r>
          </a:p>
          <a:p>
            <a:pPr>
              <a:lnSpc>
                <a:spcPct val="90000"/>
              </a:lnSpc>
              <a:spcAft>
                <a:spcPts val="600"/>
              </a:spcAft>
            </a:pPr>
            <a:r>
              <a:rPr lang="en-US" sz="2000" b="1" dirty="0">
                <a:solidFill>
                  <a:srgbClr val="000000"/>
                </a:solidFill>
                <a:effectLst/>
              </a:rPr>
              <a:t>Color Schemes</a:t>
            </a:r>
          </a:p>
          <a:p>
            <a:pPr>
              <a:lnSpc>
                <a:spcPct val="90000"/>
              </a:lnSpc>
              <a:spcAft>
                <a:spcPts val="600"/>
              </a:spcAft>
            </a:pPr>
            <a:r>
              <a:rPr lang="en-US" sz="2000" b="1" dirty="0">
                <a:solidFill>
                  <a:srgbClr val="000000"/>
                </a:solidFill>
              </a:rPr>
              <a:t>Silhouette</a:t>
            </a:r>
          </a:p>
          <a:p>
            <a:pPr>
              <a:lnSpc>
                <a:spcPct val="90000"/>
              </a:lnSpc>
              <a:spcAft>
                <a:spcPts val="600"/>
              </a:spcAft>
            </a:pPr>
            <a:r>
              <a:rPr lang="en-US" sz="2000" dirty="0">
                <a:solidFill>
                  <a:srgbClr val="000000"/>
                </a:solidFill>
              </a:rPr>
              <a:t>A strong, recognizable silhouette is essential in character design. A silhouette that is easy to identify </a:t>
            </a:r>
            <a:br>
              <a:rPr lang="en-US" sz="2000" dirty="0">
                <a:solidFill>
                  <a:srgbClr val="000000"/>
                </a:solidFill>
              </a:rPr>
            </a:br>
            <a:r>
              <a:rPr lang="en-US" sz="2000" dirty="0">
                <a:solidFill>
                  <a:srgbClr val="000000"/>
                </a:solidFill>
              </a:rPr>
              <a:t>helps make the character visually distinct and memorable.</a:t>
            </a:r>
          </a:p>
        </p:txBody>
      </p:sp>
      <p:pic>
        <p:nvPicPr>
          <p:cNvPr id="1028" name="Picture 4" descr="Shrek Silhouette SVG">
            <a:extLst>
              <a:ext uri="{FF2B5EF4-FFF2-40B4-BE49-F238E27FC236}">
                <a16:creationId xmlns:a16="http://schemas.microsoft.com/office/drawing/2014/main" id="{0F6F4293-75D7-FBC4-A635-31FEA161A39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417" b="89840" l="9916" r="89873">
                        <a14:foregroundMark x1="42405" y1="8021" x2="51688" y2="6417"/>
                      </a14:backgroundRemoval>
                    </a14:imgEffect>
                  </a14:imgLayer>
                </a14:imgProps>
              </a:ext>
              <a:ext uri="{28A0092B-C50C-407E-A947-70E740481C1C}">
                <a14:useLocalDpi xmlns:a14="http://schemas.microsoft.com/office/drawing/2010/main" val="0"/>
              </a:ext>
            </a:extLst>
          </a:blip>
          <a:srcRect/>
          <a:stretch>
            <a:fillRect/>
          </a:stretch>
        </p:blipFill>
        <p:spPr bwMode="auto">
          <a:xfrm>
            <a:off x="4254680" y="4380313"/>
            <a:ext cx="2101504" cy="24872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llo Kitty Silhouette Svg">
            <a:extLst>
              <a:ext uri="{FF2B5EF4-FFF2-40B4-BE49-F238E27FC236}">
                <a16:creationId xmlns:a16="http://schemas.microsoft.com/office/drawing/2014/main" id="{E5D45066-3F4D-5D65-6FBA-941FC9050B4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812" b="91222" l="10000" r="90000">
                        <a14:foregroundMark x1="22550" y1="10955" x2="29300" y2="10253"/>
                        <a14:foregroundMark x1="61700" y1="6882" x2="80550" y2="14326"/>
                        <a14:foregroundMark x1="81050" y1="8919" x2="78650" y2="6882"/>
                        <a14:foregroundMark x1="37550" y1="91081" x2="61300" y2="91222"/>
                        <a14:foregroundMark x1="61300" y1="91222" x2="39000" y2="86306"/>
                      </a14:backgroundRemoval>
                    </a14:imgEffect>
                  </a14:imgLayer>
                </a14:imgProps>
              </a:ext>
              <a:ext uri="{28A0092B-C50C-407E-A947-70E740481C1C}">
                <a14:useLocalDpi xmlns:a14="http://schemas.microsoft.com/office/drawing/2010/main" val="0"/>
              </a:ext>
            </a:extLst>
          </a:blip>
          <a:srcRect/>
          <a:stretch>
            <a:fillRect/>
          </a:stretch>
        </p:blipFill>
        <p:spPr bwMode="auto">
          <a:xfrm rot="1479003">
            <a:off x="4215446" y="2680813"/>
            <a:ext cx="2101505" cy="14963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ansparent Spongebob Squarepants Png Icon, Spongebob - Spongebob And ...">
            <a:extLst>
              <a:ext uri="{FF2B5EF4-FFF2-40B4-BE49-F238E27FC236}">
                <a16:creationId xmlns:a16="http://schemas.microsoft.com/office/drawing/2014/main" id="{050A3B83-B6E6-9AD0-9E67-0A7FD9B3E91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5664048"/>
            <a:ext cx="1717040" cy="119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464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Genshin Impact Vision Silhouette All the Characters - Etsy">
            <a:extLst>
              <a:ext uri="{FF2B5EF4-FFF2-40B4-BE49-F238E27FC236}">
                <a16:creationId xmlns:a16="http://schemas.microsoft.com/office/drawing/2014/main" id="{316A3285-68D5-67A3-75A8-FFABCA13B482}"/>
              </a:ext>
            </a:extLst>
          </p:cNvPr>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t="5621" r="-2" b="13096"/>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530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Venti | Genshin Impact Wiki | Fandom">
            <a:extLst>
              <a:ext uri="{FF2B5EF4-FFF2-40B4-BE49-F238E27FC236}">
                <a16:creationId xmlns:a16="http://schemas.microsoft.com/office/drawing/2014/main" id="{AF117BD7-BF3B-D5B0-58A8-4BA3310658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9" b="211"/>
          <a:stretch/>
        </p:blipFill>
        <p:spPr bwMode="auto">
          <a:xfrm>
            <a:off x="1230132" y="-1004595"/>
            <a:ext cx="4418828" cy="78625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nshin Impact Vision Silhouette All the Characters - Etsy">
            <a:extLst>
              <a:ext uri="{FF2B5EF4-FFF2-40B4-BE49-F238E27FC236}">
                <a16:creationId xmlns:a16="http://schemas.microsoft.com/office/drawing/2014/main" id="{316A3285-68D5-67A3-75A8-FFABCA13B482}"/>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t="5621" r="-2" b="13096"/>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038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Пин на доске ⚶ᛃ Ɠҽɳʂԋιɳ Ɩɱραƈƚ | Милые рисунки, Эскизы персонажей, Рисунки">
            <a:extLst>
              <a:ext uri="{FF2B5EF4-FFF2-40B4-BE49-F238E27FC236}">
                <a16:creationId xmlns:a16="http://schemas.microsoft.com/office/drawing/2014/main" id="{702C9D7D-D2BC-3FDF-FE56-69450E514C5B}"/>
              </a:ext>
            </a:extLst>
          </p:cNvPr>
          <p:cNvPicPr>
            <a:picLocks noChangeAspect="1" noChangeArrowheads="1"/>
          </p:cNvPicPr>
          <p:nvPr/>
        </p:nvPicPr>
        <p:blipFill>
          <a:blip r:embed="rId2">
            <a:alphaModFix/>
            <a:biLevel thresh="25000"/>
            <a:extLst>
              <a:ext uri="{BEBA8EAE-BF5A-486C-A8C5-ECC9F3942E4B}">
                <a14:imgProps xmlns:a14="http://schemas.microsoft.com/office/drawing/2010/main">
                  <a14:imgLayer r:embed="rId3">
                    <a14:imgEffect>
                      <a14:artisticCrisscrossEtching/>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l="9535" r="15610" b="-1"/>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in by Nat on Genshin Impact | Character design, Character design ...">
            <a:extLst>
              <a:ext uri="{FF2B5EF4-FFF2-40B4-BE49-F238E27FC236}">
                <a16:creationId xmlns:a16="http://schemas.microsoft.com/office/drawing/2014/main" id="{D9994F3C-182D-74B6-2910-10C4E026D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33"/>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F92BCAC-10D7-3F27-64AE-90D373E64B77}"/>
              </a:ext>
            </a:extLst>
          </p:cNvPr>
          <p:cNvPicPr>
            <a:picLocks noChangeAspect="1"/>
          </p:cNvPicPr>
          <p:nvPr/>
        </p:nvPicPr>
        <p:blipFill>
          <a:blip r:embed="rId5"/>
          <a:stretch>
            <a:fillRect/>
          </a:stretch>
        </p:blipFill>
        <p:spPr>
          <a:xfrm>
            <a:off x="21117" y="14636"/>
            <a:ext cx="5719283" cy="6838274"/>
          </a:xfrm>
          <a:prstGeom prst="rect">
            <a:avLst/>
          </a:prstGeom>
        </p:spPr>
      </p:pic>
      <p:pic>
        <p:nvPicPr>
          <p:cNvPr id="8" name="Picture 7">
            <a:extLst>
              <a:ext uri="{FF2B5EF4-FFF2-40B4-BE49-F238E27FC236}">
                <a16:creationId xmlns:a16="http://schemas.microsoft.com/office/drawing/2014/main" id="{F0E611E3-31D2-D3DB-102F-E1F2021E4CF8}"/>
              </a:ext>
            </a:extLst>
          </p:cNvPr>
          <p:cNvPicPr>
            <a:picLocks noChangeAspect="1"/>
          </p:cNvPicPr>
          <p:nvPr/>
        </p:nvPicPr>
        <p:blipFill>
          <a:blip r:embed="rId6"/>
          <a:stretch>
            <a:fillRect/>
          </a:stretch>
        </p:blipFill>
        <p:spPr>
          <a:xfrm>
            <a:off x="578731" y="319580"/>
            <a:ext cx="5515745" cy="943107"/>
          </a:xfrm>
          <a:prstGeom prst="rect">
            <a:avLst/>
          </a:prstGeom>
        </p:spPr>
      </p:pic>
      <p:sp>
        <p:nvSpPr>
          <p:cNvPr id="6" name="TextBox 5">
            <a:extLst>
              <a:ext uri="{FF2B5EF4-FFF2-40B4-BE49-F238E27FC236}">
                <a16:creationId xmlns:a16="http://schemas.microsoft.com/office/drawing/2014/main" id="{38CE69AB-18ED-ADF2-4B8B-B95327113389}"/>
              </a:ext>
            </a:extLst>
          </p:cNvPr>
          <p:cNvSpPr txBox="1"/>
          <p:nvPr/>
        </p:nvSpPr>
        <p:spPr>
          <a:xfrm>
            <a:off x="878840" y="1270000"/>
            <a:ext cx="4619621" cy="5699760"/>
          </a:xfrm>
          <a:prstGeom prst="rect">
            <a:avLst/>
          </a:prstGeom>
        </p:spPr>
        <p:txBody>
          <a:bodyPr vert="horz" lIns="91440" tIns="45720" rIns="91440" bIns="45720" rtlCol="0">
            <a:normAutofit/>
          </a:bodyPr>
          <a:lstStyle/>
          <a:p>
            <a:pPr algn="ctr">
              <a:lnSpc>
                <a:spcPct val="90000"/>
              </a:lnSpc>
              <a:spcAft>
                <a:spcPts val="600"/>
              </a:spcAft>
            </a:pPr>
            <a:r>
              <a:rPr lang="en-US" sz="2000" b="0" i="0" dirty="0">
                <a:solidFill>
                  <a:srgbClr val="000000"/>
                </a:solidFill>
                <a:effectLst/>
                <a:latin typeface="helvetica-w01-light"/>
              </a:rPr>
              <a:t>Artists creating concept art for character design have to carefully consider every aspect of the design. This could include:</a:t>
            </a:r>
          </a:p>
          <a:p>
            <a:pPr indent="-228600">
              <a:lnSpc>
                <a:spcPct val="90000"/>
              </a:lnSpc>
              <a:spcAft>
                <a:spcPts val="600"/>
              </a:spcAft>
              <a:buFont typeface="Arial" panose="020B0604020202020204" pitchFamily="34" charset="0"/>
              <a:buChar char="•"/>
            </a:pPr>
            <a:endParaRPr lang="en-US" sz="2000" dirty="0">
              <a:solidFill>
                <a:srgbClr val="000000"/>
              </a:solidFill>
              <a:latin typeface="helvetica-w01-light"/>
            </a:endParaRPr>
          </a:p>
          <a:p>
            <a:pPr>
              <a:lnSpc>
                <a:spcPct val="90000"/>
              </a:lnSpc>
              <a:spcAft>
                <a:spcPts val="600"/>
              </a:spcAft>
            </a:pPr>
            <a:r>
              <a:rPr lang="en-US" sz="2000" b="1" i="0" dirty="0">
                <a:solidFill>
                  <a:srgbClr val="000000"/>
                </a:solidFill>
                <a:effectLst/>
                <a:latin typeface="helvetica-w01-light"/>
              </a:rPr>
              <a:t>Cultural/Regional Influences</a:t>
            </a:r>
          </a:p>
          <a:p>
            <a:pPr>
              <a:lnSpc>
                <a:spcPct val="90000"/>
              </a:lnSpc>
              <a:spcAft>
                <a:spcPts val="600"/>
              </a:spcAft>
            </a:pPr>
            <a:r>
              <a:rPr lang="en-US" sz="2000" b="1" dirty="0">
                <a:solidFill>
                  <a:srgbClr val="000000"/>
                </a:solidFill>
                <a:effectLst/>
              </a:rPr>
              <a:t>Skills/Combat/Powers</a:t>
            </a:r>
          </a:p>
          <a:p>
            <a:pPr>
              <a:lnSpc>
                <a:spcPct val="90000"/>
              </a:lnSpc>
              <a:spcAft>
                <a:spcPts val="600"/>
              </a:spcAft>
            </a:pPr>
            <a:r>
              <a:rPr lang="en-US" sz="2000" b="1" dirty="0">
                <a:solidFill>
                  <a:srgbClr val="000000"/>
                </a:solidFill>
                <a:effectLst/>
              </a:rPr>
              <a:t>Color Schemes</a:t>
            </a:r>
          </a:p>
          <a:p>
            <a:pPr>
              <a:lnSpc>
                <a:spcPct val="90000"/>
              </a:lnSpc>
              <a:spcAft>
                <a:spcPts val="600"/>
              </a:spcAft>
            </a:pPr>
            <a:r>
              <a:rPr lang="en-US" sz="2000" b="1" dirty="0">
                <a:solidFill>
                  <a:srgbClr val="000000"/>
                </a:solidFill>
              </a:rPr>
              <a:t>Silhouette</a:t>
            </a:r>
          </a:p>
          <a:p>
            <a:pPr>
              <a:lnSpc>
                <a:spcPct val="90000"/>
              </a:lnSpc>
              <a:spcAft>
                <a:spcPts val="600"/>
              </a:spcAft>
            </a:pPr>
            <a:r>
              <a:rPr lang="en-US" sz="2000" b="1" dirty="0">
                <a:solidFill>
                  <a:srgbClr val="000000"/>
                </a:solidFill>
              </a:rPr>
              <a:t>Emotions/Personality</a:t>
            </a:r>
          </a:p>
          <a:p>
            <a:pPr>
              <a:lnSpc>
                <a:spcPct val="90000"/>
              </a:lnSpc>
              <a:spcAft>
                <a:spcPts val="600"/>
              </a:spcAft>
            </a:pPr>
            <a:r>
              <a:rPr lang="en-US" sz="2000" dirty="0"/>
              <a:t>The visual design should reflect the character’s traits. For example, a tough, rebellious character might have a more rugged, angular look with bold features, while a gentle, wise character might have softer, rounded lines and a more serene expression.</a:t>
            </a:r>
            <a:endParaRPr lang="en-US" sz="2000" b="1" dirty="0">
              <a:solidFill>
                <a:srgbClr val="000000"/>
              </a:solidFill>
            </a:endParaRPr>
          </a:p>
        </p:txBody>
      </p:sp>
    </p:spTree>
    <p:extLst>
      <p:ext uri="{BB962C8B-B14F-4D97-AF65-F5344CB8AC3E}">
        <p14:creationId xmlns:p14="http://schemas.microsoft.com/office/powerpoint/2010/main" val="681095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7" name="Rectangle 12296">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La Signora | Genshin Impact - GameA">
            <a:extLst>
              <a:ext uri="{FF2B5EF4-FFF2-40B4-BE49-F238E27FC236}">
                <a16:creationId xmlns:a16="http://schemas.microsoft.com/office/drawing/2014/main" id="{9DAAD46F-58FE-2504-35E1-E3E912AC8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 b="297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igewinne (genshin impact) drawn by marekamico | Danbooru">
            <a:extLst>
              <a:ext uri="{FF2B5EF4-FFF2-40B4-BE49-F238E27FC236}">
                <a16:creationId xmlns:a16="http://schemas.microsoft.com/office/drawing/2014/main" id="{1B539F51-191A-70EB-2A8F-793A267FA8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 b="24905"/>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342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28C5F1-4975-7B07-055F-28841237B0D8}"/>
              </a:ext>
            </a:extLst>
          </p:cNvPr>
          <p:cNvPicPr>
            <a:picLocks noChangeAspect="1"/>
          </p:cNvPicPr>
          <p:nvPr/>
        </p:nvPicPr>
        <p:blipFill>
          <a:blip r:embed="rId2"/>
          <a:stretch>
            <a:fillRect/>
          </a:stretch>
        </p:blipFill>
        <p:spPr>
          <a:xfrm>
            <a:off x="425278" y="142493"/>
            <a:ext cx="11564964" cy="924054"/>
          </a:xfrm>
          <a:prstGeom prst="rect">
            <a:avLst/>
          </a:prstGeom>
        </p:spPr>
      </p:pic>
      <p:sp>
        <p:nvSpPr>
          <p:cNvPr id="7" name="TextBox 6">
            <a:extLst>
              <a:ext uri="{FF2B5EF4-FFF2-40B4-BE49-F238E27FC236}">
                <a16:creationId xmlns:a16="http://schemas.microsoft.com/office/drawing/2014/main" id="{938CFCAD-6555-C5D5-2222-6BA834311AEC}"/>
              </a:ext>
            </a:extLst>
          </p:cNvPr>
          <p:cNvSpPr txBox="1"/>
          <p:nvPr/>
        </p:nvSpPr>
        <p:spPr>
          <a:xfrm>
            <a:off x="425278" y="1149201"/>
            <a:ext cx="2643042" cy="5355312"/>
          </a:xfrm>
          <a:prstGeom prst="rect">
            <a:avLst/>
          </a:prstGeom>
          <a:noFill/>
        </p:spPr>
        <p:txBody>
          <a:bodyPr wrap="square">
            <a:spAutoFit/>
          </a:bodyPr>
          <a:lstStyle/>
          <a:p>
            <a:pPr algn="l" fontAlgn="base"/>
            <a:r>
              <a:rPr lang="en-US" b="0" i="0" dirty="0">
                <a:solidFill>
                  <a:srgbClr val="000000"/>
                </a:solidFill>
                <a:effectLst/>
              </a:rPr>
              <a:t>After an artist has concepts of WHO the character is, it's time to put the "concept" into art. </a:t>
            </a:r>
          </a:p>
          <a:p>
            <a:pPr algn="l" fontAlgn="base"/>
            <a:endParaRPr lang="en-US" dirty="0">
              <a:solidFill>
                <a:srgbClr val="000000"/>
              </a:solidFill>
            </a:endParaRPr>
          </a:p>
          <a:p>
            <a:pPr algn="l" fontAlgn="base"/>
            <a:r>
              <a:rPr lang="en-US" b="0" i="0" dirty="0">
                <a:solidFill>
                  <a:srgbClr val="000000"/>
                </a:solidFill>
                <a:effectLst/>
              </a:rPr>
              <a:t>Many games or cartoons have a specific art style or template for how the character will look. This is to keep the art style across the medium. For example, to the right is a "base" body to build up from. This is often done in a "T-pose" from multiple angles to fully showcase every aspect of the character design.</a:t>
            </a:r>
            <a:endParaRPr lang="en-US" b="0" i="0" dirty="0">
              <a:effectLst/>
            </a:endParaRPr>
          </a:p>
        </p:txBody>
      </p:sp>
      <p:pic>
        <p:nvPicPr>
          <p:cNvPr id="2050" name="Picture 2">
            <a:extLst>
              <a:ext uri="{FF2B5EF4-FFF2-40B4-BE49-F238E27FC236}">
                <a16:creationId xmlns:a16="http://schemas.microsoft.com/office/drawing/2014/main" id="{F4C3FE9E-F6F1-F451-DEB2-003D5E541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288" y="1149200"/>
            <a:ext cx="8049331" cy="3798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529B4C-CC42-AD0D-20AF-ED3A383BDC1A}"/>
              </a:ext>
            </a:extLst>
          </p:cNvPr>
          <p:cNvSpPr txBox="1"/>
          <p:nvPr/>
        </p:nvSpPr>
        <p:spPr>
          <a:xfrm>
            <a:off x="3444240" y="5181074"/>
            <a:ext cx="8322482" cy="1323439"/>
          </a:xfrm>
          <a:prstGeom prst="rect">
            <a:avLst/>
          </a:prstGeom>
          <a:noFill/>
        </p:spPr>
        <p:txBody>
          <a:bodyPr wrap="square">
            <a:spAutoFit/>
          </a:bodyPr>
          <a:lstStyle/>
          <a:p>
            <a:pPr algn="ctr" fontAlgn="base"/>
            <a:r>
              <a:rPr lang="en-US" sz="2000" b="0" i="0" dirty="0">
                <a:solidFill>
                  <a:srgbClr val="000000"/>
                </a:solidFill>
                <a:effectLst/>
              </a:rPr>
              <a:t>You will be choosing one of 5 options as your characters "base" body, then building layers of the outfit, adding designs, colors, weapons, accessories, and more to build the character and bring it to life. As depicted below, this process can take many attempts until the character is just right. </a:t>
            </a:r>
            <a:endParaRPr lang="en-US" sz="2000" b="0" i="0" dirty="0">
              <a:effectLst/>
            </a:endParaRPr>
          </a:p>
        </p:txBody>
      </p:sp>
    </p:spTree>
    <p:extLst>
      <p:ext uri="{BB962C8B-B14F-4D97-AF65-F5344CB8AC3E}">
        <p14:creationId xmlns:p14="http://schemas.microsoft.com/office/powerpoint/2010/main" val="363580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27" name="Group 9226">
            <a:extLst>
              <a:ext uri="{FF2B5EF4-FFF2-40B4-BE49-F238E27FC236}">
                <a16:creationId xmlns:a16="http://schemas.microsoft.com/office/drawing/2014/main" id="{B352BBB9-69A8-405C-9209-A9FE217AED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9228" name="Oval 9227">
              <a:extLst>
                <a:ext uri="{FF2B5EF4-FFF2-40B4-BE49-F238E27FC236}">
                  <a16:creationId xmlns:a16="http://schemas.microsoft.com/office/drawing/2014/main" id="{2BA8247A-9874-4F57-82F4-AEB016E66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9" name="Oval 9228">
              <a:extLst>
                <a:ext uri="{FF2B5EF4-FFF2-40B4-BE49-F238E27FC236}">
                  <a16:creationId xmlns:a16="http://schemas.microsoft.com/office/drawing/2014/main" id="{A30C3CE4-8479-4B6E-9C21-D7B0CD89E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0" name="Oval 9229">
              <a:extLst>
                <a:ext uri="{FF2B5EF4-FFF2-40B4-BE49-F238E27FC236}">
                  <a16:creationId xmlns:a16="http://schemas.microsoft.com/office/drawing/2014/main" id="{F7BCD297-22FC-4ECD-95DC-8581D5E6B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Oval 9230">
              <a:extLst>
                <a:ext uri="{FF2B5EF4-FFF2-40B4-BE49-F238E27FC236}">
                  <a16:creationId xmlns:a16="http://schemas.microsoft.com/office/drawing/2014/main" id="{061A25F1-8873-4D98-B8D5-169EA0AC9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32" name="Oval 9231">
              <a:extLst>
                <a:ext uri="{FF2B5EF4-FFF2-40B4-BE49-F238E27FC236}">
                  <a16:creationId xmlns:a16="http://schemas.microsoft.com/office/drawing/2014/main" id="{CB7BCAD9-3EF1-4FCE-AFA0-BD2C545A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3" name="Oval 9232">
              <a:extLst>
                <a:ext uri="{FF2B5EF4-FFF2-40B4-BE49-F238E27FC236}">
                  <a16:creationId xmlns:a16="http://schemas.microsoft.com/office/drawing/2014/main" id="{36649524-3638-4334-8ED6-539D10DF4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35" name="Rectangle 9234">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37" name="Group 9236">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9238" name="Straight Connector 9237">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239" name="Straight Connector 9238">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240" name="Straight Connector 9239">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241" name="Straight Connector 9240">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9243" name="Rectangle 9242">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45" name="Group 9244">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9246" name="Straight Connector 9245">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247" name="Straight Connector 9246">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248" name="Straight Connector 9247">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249" name="Straight Connector 9248">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9251" name="Group 9250">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2852760"/>
            <a:ext cx="304800" cy="429768"/>
            <a:chOff x="215328" y="-46937"/>
            <a:chExt cx="304800" cy="2773841"/>
          </a:xfrm>
        </p:grpSpPr>
        <p:cxnSp>
          <p:nvCxnSpPr>
            <p:cNvPr id="9252" name="Straight Connector 9251">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53" name="Straight Connector 9252">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54" name="Straight Connector 9253">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55" name="Straight Connector 9254">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5E056BE1-0543-931B-F95A-131A2FDF756B}"/>
              </a:ext>
            </a:extLst>
          </p:cNvPr>
          <p:cNvPicPr>
            <a:picLocks noChangeAspect="1"/>
          </p:cNvPicPr>
          <p:nvPr/>
        </p:nvPicPr>
        <p:blipFill>
          <a:blip r:embed="rId2"/>
          <a:stretch>
            <a:fillRect/>
          </a:stretch>
        </p:blipFill>
        <p:spPr>
          <a:xfrm>
            <a:off x="7900" y="5962"/>
            <a:ext cx="12092660" cy="6846076"/>
          </a:xfrm>
          <a:prstGeom prst="rect">
            <a:avLst/>
          </a:prstGeom>
        </p:spPr>
      </p:pic>
      <p:pic>
        <p:nvPicPr>
          <p:cNvPr id="9218" name="Picture 2" descr="A group of cartoon characters&#10;&#10;Description automatically generated">
            <a:extLst>
              <a:ext uri="{FF2B5EF4-FFF2-40B4-BE49-F238E27FC236}">
                <a16:creationId xmlns:a16="http://schemas.microsoft.com/office/drawing/2014/main" id="{F09FE31E-0ABD-855A-FA41-D7223E971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22" r="-1" b="-1"/>
          <a:stretch/>
        </p:blipFill>
        <p:spPr bwMode="auto">
          <a:xfrm>
            <a:off x="37592" y="1606743"/>
            <a:ext cx="12092660" cy="389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BB84B70-6F39-D69D-23C3-EC9B240905BC}"/>
              </a:ext>
            </a:extLst>
          </p:cNvPr>
          <p:cNvPicPr>
            <a:picLocks noChangeAspect="1"/>
          </p:cNvPicPr>
          <p:nvPr/>
        </p:nvPicPr>
        <p:blipFill>
          <a:blip r:embed="rId4"/>
          <a:stretch>
            <a:fillRect/>
          </a:stretch>
        </p:blipFill>
        <p:spPr>
          <a:xfrm>
            <a:off x="-3048" y="-1105"/>
            <a:ext cx="12187148" cy="1221409"/>
          </a:xfrm>
          <a:prstGeom prst="rect">
            <a:avLst/>
          </a:prstGeom>
        </p:spPr>
      </p:pic>
      <p:pic>
        <p:nvPicPr>
          <p:cNvPr id="7" name="Picture 6">
            <a:extLst>
              <a:ext uri="{FF2B5EF4-FFF2-40B4-BE49-F238E27FC236}">
                <a16:creationId xmlns:a16="http://schemas.microsoft.com/office/drawing/2014/main" id="{D7B888D5-997F-632F-F040-E80A5042BE5F}"/>
              </a:ext>
            </a:extLst>
          </p:cNvPr>
          <p:cNvPicPr>
            <a:picLocks noChangeAspect="1"/>
          </p:cNvPicPr>
          <p:nvPr/>
        </p:nvPicPr>
        <p:blipFill>
          <a:blip r:embed="rId5"/>
          <a:stretch>
            <a:fillRect/>
          </a:stretch>
        </p:blipFill>
        <p:spPr>
          <a:xfrm>
            <a:off x="425278" y="142493"/>
            <a:ext cx="11564964" cy="924054"/>
          </a:xfrm>
          <a:prstGeom prst="rect">
            <a:avLst/>
          </a:prstGeom>
        </p:spPr>
      </p:pic>
      <p:sp>
        <p:nvSpPr>
          <p:cNvPr id="4" name="TextBox 3">
            <a:extLst>
              <a:ext uri="{FF2B5EF4-FFF2-40B4-BE49-F238E27FC236}">
                <a16:creationId xmlns:a16="http://schemas.microsoft.com/office/drawing/2014/main" id="{8C91D62E-0137-85CC-81DA-701B15BC99DD}"/>
              </a:ext>
            </a:extLst>
          </p:cNvPr>
          <p:cNvSpPr txBox="1"/>
          <p:nvPr/>
        </p:nvSpPr>
        <p:spPr>
          <a:xfrm>
            <a:off x="666494" y="5796680"/>
            <a:ext cx="10848063" cy="707886"/>
          </a:xfrm>
          <a:prstGeom prst="rect">
            <a:avLst/>
          </a:prstGeom>
          <a:noFill/>
        </p:spPr>
        <p:txBody>
          <a:bodyPr wrap="square">
            <a:spAutoFit/>
          </a:bodyPr>
          <a:lstStyle/>
          <a:p>
            <a:pPr marL="0" indent="0">
              <a:buClr>
                <a:srgbClr val="F86552"/>
              </a:buClr>
              <a:buNone/>
            </a:pPr>
            <a:r>
              <a:rPr lang="en-US" sz="2000" b="1" dirty="0">
                <a:solidFill>
                  <a:schemeClr val="bg1"/>
                </a:solidFill>
                <a:effectLst/>
              </a:rPr>
              <a:t>You will experiment through a series of detailed sketches and color explorations, crafting a unique character that evolves; reflecting their environment, background, and purpose.</a:t>
            </a:r>
            <a:endParaRPr lang="en-US" sz="2000" dirty="0">
              <a:solidFill>
                <a:schemeClr val="bg1"/>
              </a:solidFill>
            </a:endParaRPr>
          </a:p>
        </p:txBody>
      </p:sp>
    </p:spTree>
    <p:extLst>
      <p:ext uri="{BB962C8B-B14F-4D97-AF65-F5344CB8AC3E}">
        <p14:creationId xmlns:p14="http://schemas.microsoft.com/office/powerpoint/2010/main" val="2982965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F7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eres Some Concept Art From A Shrek Ps2 Game Concept Art Art Sketches ...">
            <a:extLst>
              <a:ext uri="{FF2B5EF4-FFF2-40B4-BE49-F238E27FC236}">
                <a16:creationId xmlns:a16="http://schemas.microsoft.com/office/drawing/2014/main" id="{48348A8E-C72E-E357-1F51-6FA6E140ED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04"/>
          <a:stretch/>
        </p:blipFill>
        <p:spPr bwMode="auto">
          <a:xfrm>
            <a:off x="3547237" y="643467"/>
            <a:ext cx="5097525" cy="538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778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ollage of different characters&#10;&#10;Description automatically generated">
            <a:extLst>
              <a:ext uri="{FF2B5EF4-FFF2-40B4-BE49-F238E27FC236}">
                <a16:creationId xmlns:a16="http://schemas.microsoft.com/office/drawing/2014/main" id="{76B7FF86-01E4-8021-E3F8-9EB5708060EE}"/>
              </a:ext>
            </a:extLst>
          </p:cNvPr>
          <p:cNvPicPr>
            <a:picLocks noChangeAspect="1"/>
          </p:cNvPicPr>
          <p:nvPr/>
        </p:nvPicPr>
        <p:blipFill>
          <a:blip r:embed="rId2">
            <a:alphaModFix/>
          </a:blip>
          <a:srcRect l="6" t="467" r="-7" b="13708"/>
          <a:stretch/>
        </p:blipFill>
        <p:spPr>
          <a:xfrm>
            <a:off x="0" y="0"/>
            <a:ext cx="12191695" cy="6932095"/>
          </a:xfrm>
          <a:prstGeom prst="rect">
            <a:avLst/>
          </a:prstGeom>
        </p:spPr>
      </p:pic>
      <p:sp>
        <p:nvSpPr>
          <p:cNvPr id="5" name="Content Placeholder 2">
            <a:extLst>
              <a:ext uri="{FF2B5EF4-FFF2-40B4-BE49-F238E27FC236}">
                <a16:creationId xmlns:a16="http://schemas.microsoft.com/office/drawing/2014/main" id="{23FE1FA4-163B-81BB-4B25-1276D19034C9}"/>
              </a:ext>
            </a:extLst>
          </p:cNvPr>
          <p:cNvSpPr txBox="1">
            <a:spLocks/>
          </p:cNvSpPr>
          <p:nvPr/>
        </p:nvSpPr>
        <p:spPr>
          <a:xfrm>
            <a:off x="8600930" y="4780880"/>
            <a:ext cx="4246884" cy="2561020"/>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en-US" dirty="0"/>
          </a:p>
          <a:p>
            <a:endParaRPr lang="en-US" dirty="0"/>
          </a:p>
          <a:p>
            <a:endParaRPr lang="en-US" b="1" dirty="0"/>
          </a:p>
          <a:p>
            <a:endParaRPr lang="en-US" dirty="0"/>
          </a:p>
          <a:p>
            <a:endParaRPr lang="en-US" dirty="0"/>
          </a:p>
        </p:txBody>
      </p:sp>
      <p:pic>
        <p:nvPicPr>
          <p:cNvPr id="10" name="Picture 9">
            <a:extLst>
              <a:ext uri="{FF2B5EF4-FFF2-40B4-BE49-F238E27FC236}">
                <a16:creationId xmlns:a16="http://schemas.microsoft.com/office/drawing/2014/main" id="{7FF0FF42-12C8-04C9-551F-DA1AD6C3D476}"/>
              </a:ext>
            </a:extLst>
          </p:cNvPr>
          <p:cNvPicPr>
            <a:picLocks noChangeAspect="1"/>
          </p:cNvPicPr>
          <p:nvPr/>
        </p:nvPicPr>
        <p:blipFill>
          <a:blip r:embed="rId3"/>
          <a:stretch>
            <a:fillRect/>
          </a:stretch>
        </p:blipFill>
        <p:spPr>
          <a:xfrm>
            <a:off x="4578085" y="4866220"/>
            <a:ext cx="143140" cy="429679"/>
          </a:xfrm>
          <a:prstGeom prst="rect">
            <a:avLst/>
          </a:prstGeom>
        </p:spPr>
      </p:pic>
    </p:spTree>
    <p:extLst>
      <p:ext uri="{BB962C8B-B14F-4D97-AF65-F5344CB8AC3E}">
        <p14:creationId xmlns:p14="http://schemas.microsoft.com/office/powerpoint/2010/main" val="129414848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680BD32-D302-D806-EB10-A62863EA2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
          <a:stretch/>
        </p:blipFill>
        <p:spPr bwMode="auto">
          <a:xfrm>
            <a:off x="325" y="-5080"/>
            <a:ext cx="1219167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39C768-8CBC-3CA0-988F-907C09D86CC9}"/>
              </a:ext>
            </a:extLst>
          </p:cNvPr>
          <p:cNvPicPr>
            <a:picLocks noChangeAspect="1"/>
          </p:cNvPicPr>
          <p:nvPr/>
        </p:nvPicPr>
        <p:blipFill>
          <a:blip r:embed="rId3"/>
          <a:stretch>
            <a:fillRect/>
          </a:stretch>
        </p:blipFill>
        <p:spPr>
          <a:xfrm>
            <a:off x="1" y="2348025"/>
            <a:ext cx="4074160" cy="1868375"/>
          </a:xfrm>
          <a:prstGeom prst="rect">
            <a:avLst/>
          </a:prstGeom>
        </p:spPr>
      </p:pic>
    </p:spTree>
    <p:extLst>
      <p:ext uri="{BB962C8B-B14F-4D97-AF65-F5344CB8AC3E}">
        <p14:creationId xmlns:p14="http://schemas.microsoft.com/office/powerpoint/2010/main" val="1729370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21" name="Rectangle 133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316" name="Picture 4" descr="Freminé in Genshin Impact: appearance, elements and weapons of the new ...">
            <a:extLst>
              <a:ext uri="{FF2B5EF4-FFF2-40B4-BE49-F238E27FC236}">
                <a16:creationId xmlns:a16="http://schemas.microsoft.com/office/drawing/2014/main" id="{DFB08D46-9752-5990-6F61-253063D0D5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 t="1847" r="-13" b="2535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252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362" name="Picture 2" descr="Freminé in Genshin Impact: appearance, elements and weapons of the new ...">
            <a:extLst>
              <a:ext uri="{FF2B5EF4-FFF2-40B4-BE49-F238E27FC236}">
                <a16:creationId xmlns:a16="http://schemas.microsoft.com/office/drawing/2014/main" id="{5CA24487-C787-FEB6-A565-15CB9542E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9" r="136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650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38" name="Picture 2" descr="Fréminet dans Genshin Impact: un guide des meilleurs builds">
            <a:extLst>
              <a:ext uri="{FF2B5EF4-FFF2-40B4-BE49-F238E27FC236}">
                <a16:creationId xmlns:a16="http://schemas.microsoft.com/office/drawing/2014/main" id="{F9620677-CBAA-0C8B-CB02-2D59C24EC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6"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896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E1CD3B-83CC-E6A0-96DF-99F56425CC6D}"/>
              </a:ext>
            </a:extLst>
          </p:cNvPr>
          <p:cNvPicPr>
            <a:picLocks noChangeAspect="1"/>
          </p:cNvPicPr>
          <p:nvPr/>
        </p:nvPicPr>
        <p:blipFill>
          <a:blip r:embed="rId2"/>
          <a:stretch>
            <a:fillRect/>
          </a:stretch>
        </p:blipFill>
        <p:spPr>
          <a:xfrm>
            <a:off x="2075030" y="108211"/>
            <a:ext cx="8041940" cy="735807"/>
          </a:xfrm>
          <a:prstGeom prst="rect">
            <a:avLst/>
          </a:prstGeom>
        </p:spPr>
      </p:pic>
      <p:pic>
        <p:nvPicPr>
          <p:cNvPr id="3074" name="Picture 2">
            <a:extLst>
              <a:ext uri="{FF2B5EF4-FFF2-40B4-BE49-F238E27FC236}">
                <a16:creationId xmlns:a16="http://schemas.microsoft.com/office/drawing/2014/main" id="{416BB4B1-2CF6-0C96-49C3-7C48C9BBB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100" y="958589"/>
            <a:ext cx="4038600" cy="579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76DE0D9-4AB2-3C6C-D50C-249C272F1B39}"/>
              </a:ext>
            </a:extLst>
          </p:cNvPr>
          <p:cNvPicPr>
            <a:picLocks noChangeAspect="1"/>
          </p:cNvPicPr>
          <p:nvPr/>
        </p:nvPicPr>
        <p:blipFill>
          <a:blip r:embed="rId4"/>
          <a:stretch>
            <a:fillRect/>
          </a:stretch>
        </p:blipFill>
        <p:spPr>
          <a:xfrm>
            <a:off x="477283" y="958589"/>
            <a:ext cx="6624557" cy="5659889"/>
          </a:xfrm>
          <a:prstGeom prst="rect">
            <a:avLst/>
          </a:prstGeom>
        </p:spPr>
      </p:pic>
    </p:spTree>
    <p:extLst>
      <p:ext uri="{BB962C8B-B14F-4D97-AF65-F5344CB8AC3E}">
        <p14:creationId xmlns:p14="http://schemas.microsoft.com/office/powerpoint/2010/main" val="1136418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1" name="Rectangle 5130">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he Art of Disney : 10 Classic Animated Movies">
            <a:extLst>
              <a:ext uri="{FF2B5EF4-FFF2-40B4-BE49-F238E27FC236}">
                <a16:creationId xmlns:a16="http://schemas.microsoft.com/office/drawing/2014/main" id="{BAF4272A-1398-F388-A285-A69BF51AD2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78"/>
          <a:stretch/>
        </p:blipFill>
        <p:spPr bwMode="auto">
          <a:xfrm>
            <a:off x="684575" y="685800"/>
            <a:ext cx="1082162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583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Coraline concept - transformation of the 'other mother' | Character ...">
            <a:extLst>
              <a:ext uri="{FF2B5EF4-FFF2-40B4-BE49-F238E27FC236}">
                <a16:creationId xmlns:a16="http://schemas.microsoft.com/office/drawing/2014/main" id="{89CEB945-86C8-D596-4659-5DF0000A6E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84" r="3136"/>
          <a:stretch/>
        </p:blipFill>
        <p:spPr bwMode="auto">
          <a:xfrm>
            <a:off x="672763" y="1940560"/>
            <a:ext cx="10724136" cy="287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224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oraline concept - transformation of the 'other mother' | Character ...">
            <a:extLst>
              <a:ext uri="{FF2B5EF4-FFF2-40B4-BE49-F238E27FC236}">
                <a16:creationId xmlns:a16="http://schemas.microsoft.com/office/drawing/2014/main" id="{F4BD20A1-101F-554F-12FC-3B0112C34D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664" r="3136"/>
          <a:stretch/>
        </p:blipFill>
        <p:spPr bwMode="auto">
          <a:xfrm>
            <a:off x="1930399" y="0"/>
            <a:ext cx="7874001" cy="684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259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7725662-1D73-C29D-773B-0D343D036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49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7725662-1D73-C29D-773B-0D343D036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TPD Eras Tour white dress art print - sneha.artrush's Ko-fi Shop - Ko ...">
            <a:extLst>
              <a:ext uri="{FF2B5EF4-FFF2-40B4-BE49-F238E27FC236}">
                <a16:creationId xmlns:a16="http://schemas.microsoft.com/office/drawing/2014/main" id="{50346B28-DDA2-0A31-98BD-C9160ACBA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975" y="0"/>
            <a:ext cx="4899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38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aylor Swift copyrights her ‘Tortured Poets’ Eras Tour set: ‘Female ...">
            <a:extLst>
              <a:ext uri="{FF2B5EF4-FFF2-40B4-BE49-F238E27FC236}">
                <a16:creationId xmlns:a16="http://schemas.microsoft.com/office/drawing/2014/main" id="{934E96D0-C00F-E6FB-33F5-C538D1C54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5883" y="0"/>
            <a:ext cx="108130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TTPD Eras Tour white dress art print - sneha.artrush's Ko-fi Shop - Ko ...">
            <a:extLst>
              <a:ext uri="{FF2B5EF4-FFF2-40B4-BE49-F238E27FC236}">
                <a16:creationId xmlns:a16="http://schemas.microsoft.com/office/drawing/2014/main" id="{B3E00CB4-BE99-56B9-FAE1-0762B685C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975" y="0"/>
            <a:ext cx="4899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11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4986</TotalTime>
  <Words>781</Words>
  <Application>Microsoft Office PowerPoint</Application>
  <PresentationFormat>Widescreen</PresentationFormat>
  <Paragraphs>67</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Aptos</vt:lpstr>
      <vt:lpstr>Aptos Display</vt:lpstr>
      <vt:lpstr>Arial</vt:lpstr>
      <vt:lpstr>helvetica-w01-light</vt:lpstr>
      <vt:lpstr>Office Theme</vt:lpstr>
      <vt:lpstr>PowerPoint Presentation</vt:lpstr>
      <vt:lpstr>What is concept 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African American Art</dc:title>
  <dc:creator>Tyler Fairchild</dc:creator>
  <cp:lastModifiedBy>Tyler Fairchild</cp:lastModifiedBy>
  <cp:revision>177</cp:revision>
  <dcterms:created xsi:type="dcterms:W3CDTF">2024-02-05T13:52:44Z</dcterms:created>
  <dcterms:modified xsi:type="dcterms:W3CDTF">2025-03-13T15:35:18Z</dcterms:modified>
</cp:coreProperties>
</file>